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7"/>
  </p:notesMasterIdLst>
  <p:sldIdLst>
    <p:sldId id="256" r:id="rId2"/>
    <p:sldId id="285" r:id="rId3"/>
    <p:sldId id="258" r:id="rId4"/>
    <p:sldId id="1702" r:id="rId5"/>
    <p:sldId id="278" r:id="rId6"/>
    <p:sldId id="297" r:id="rId7"/>
    <p:sldId id="1709" r:id="rId8"/>
    <p:sldId id="1685" r:id="rId9"/>
    <p:sldId id="1703" r:id="rId10"/>
    <p:sldId id="1704" r:id="rId11"/>
    <p:sldId id="1705" r:id="rId12"/>
    <p:sldId id="1706" r:id="rId13"/>
    <p:sldId id="298" r:id="rId14"/>
    <p:sldId id="1687" r:id="rId15"/>
    <p:sldId id="1707" r:id="rId16"/>
    <p:sldId id="295" r:id="rId17"/>
    <p:sldId id="276" r:id="rId18"/>
    <p:sldId id="299" r:id="rId19"/>
    <p:sldId id="1695" r:id="rId20"/>
    <p:sldId id="1710" r:id="rId21"/>
    <p:sldId id="291" r:id="rId22"/>
    <p:sldId id="1712" r:id="rId23"/>
    <p:sldId id="1711" r:id="rId24"/>
    <p:sldId id="1713" r:id="rId25"/>
    <p:sldId id="171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默认节" id="{75239638-CEB1-46A6-AB16-5D2437A5FA56}">
          <p14:sldIdLst>
            <p14:sldId id="256"/>
            <p14:sldId id="285"/>
            <p14:sldId id="258"/>
            <p14:sldId id="1702"/>
            <p14:sldId id="278"/>
            <p14:sldId id="297"/>
            <p14:sldId id="1709"/>
            <p14:sldId id="1685"/>
            <p14:sldId id="1703"/>
            <p14:sldId id="1704"/>
            <p14:sldId id="1705"/>
            <p14:sldId id="1706"/>
            <p14:sldId id="298"/>
            <p14:sldId id="1708"/>
            <p14:sldId id="1687"/>
            <p14:sldId id="1707"/>
            <p14:sldId id="295"/>
            <p14:sldId id="276"/>
            <p14:sldId id="299"/>
            <p14:sldId id="1695"/>
            <p14:sldId id="1710"/>
            <p14:sldId id="291"/>
            <p14:sldId id="1712"/>
            <p14:sldId id="1711"/>
            <p14:sldId id="1713"/>
            <p14:sldId id="171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B95AF"/>
    <a:srgbClr val="3A91A4"/>
    <a:srgbClr val="398FA6"/>
    <a:srgbClr val="378BAA"/>
    <a:srgbClr val="3D9CA4"/>
    <a:srgbClr val="3C99A9"/>
    <a:srgbClr val="3B96AE"/>
    <a:srgbClr val="666666"/>
    <a:srgbClr val="A20000"/>
    <a:srgbClr val="A4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6182" autoAdjust="0"/>
  </p:normalViewPr>
  <p:slideViewPr>
    <p:cSldViewPr snapToGrid="0">
      <p:cViewPr varScale="1">
        <p:scale>
          <a:sx n="70" d="100"/>
          <a:sy n="70" d="100"/>
        </p:scale>
        <p:origin x="-744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1588" y="-3174"/>
            <a:ext cx="12192001" cy="6873875"/>
            <a:chOff x="-1588" y="-3174"/>
            <a:chExt cx="12192001" cy="6873875"/>
          </a:xfrm>
        </p:grpSpPr>
        <p:sp>
          <p:nvSpPr>
            <p:cNvPr id="7" name="Freeform 425"/>
            <p:cNvSpPr/>
            <p:nvPr/>
          </p:nvSpPr>
          <p:spPr bwMode="auto">
            <a:xfrm>
              <a:off x="4494213" y="4275138"/>
              <a:ext cx="5508625" cy="2576513"/>
            </a:xfrm>
            <a:custGeom>
              <a:avLst/>
              <a:gdLst>
                <a:gd name="T0" fmla="*/ 3470 w 3470"/>
                <a:gd name="T1" fmla="*/ 1625 h 1625"/>
                <a:gd name="T2" fmla="*/ 1981 w 3470"/>
                <a:gd name="T3" fmla="*/ 136 h 1625"/>
                <a:gd name="T4" fmla="*/ 1489 w 3470"/>
                <a:gd name="T5" fmla="*/ 136 h 1625"/>
                <a:gd name="T6" fmla="*/ 766 w 3470"/>
                <a:gd name="T7" fmla="*/ 859 h 1625"/>
                <a:gd name="T8" fmla="*/ 0 w 3470"/>
                <a:gd name="T9" fmla="*/ 1625 h 1625"/>
                <a:gd name="T10" fmla="*/ 3470 w 3470"/>
                <a:gd name="T11" fmla="*/ 1625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0" h="1625">
                  <a:moveTo>
                    <a:pt x="3470" y="1625"/>
                  </a:moveTo>
                  <a:cubicBezTo>
                    <a:pt x="1981" y="136"/>
                    <a:pt x="1981" y="136"/>
                    <a:pt x="1981" y="136"/>
                  </a:cubicBezTo>
                  <a:cubicBezTo>
                    <a:pt x="1846" y="0"/>
                    <a:pt x="1625" y="0"/>
                    <a:pt x="1489" y="136"/>
                  </a:cubicBezTo>
                  <a:cubicBezTo>
                    <a:pt x="766" y="859"/>
                    <a:pt x="766" y="859"/>
                    <a:pt x="766" y="859"/>
                  </a:cubicBezTo>
                  <a:cubicBezTo>
                    <a:pt x="0" y="1625"/>
                    <a:pt x="0" y="1625"/>
                    <a:pt x="0" y="1625"/>
                  </a:cubicBezTo>
                  <a:lnTo>
                    <a:pt x="3470" y="16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26"/>
            <p:cNvSpPr/>
            <p:nvPr/>
          </p:nvSpPr>
          <p:spPr bwMode="auto">
            <a:xfrm>
              <a:off x="10717213" y="4849813"/>
              <a:ext cx="1473200" cy="2001838"/>
            </a:xfrm>
            <a:custGeom>
              <a:avLst/>
              <a:gdLst>
                <a:gd name="T0" fmla="*/ 928 w 928"/>
                <a:gd name="T1" fmla="*/ 0 h 1263"/>
                <a:gd name="T2" fmla="*/ 917 w 928"/>
                <a:gd name="T3" fmla="*/ 11 h 1263"/>
                <a:gd name="T4" fmla="*/ 665 w 928"/>
                <a:gd name="T5" fmla="*/ 262 h 1263"/>
                <a:gd name="T6" fmla="*/ 240 w 928"/>
                <a:gd name="T7" fmla="*/ 687 h 1263"/>
                <a:gd name="T8" fmla="*/ 0 w 928"/>
                <a:gd name="T9" fmla="*/ 927 h 1263"/>
                <a:gd name="T10" fmla="*/ 480 w 928"/>
                <a:gd name="T11" fmla="*/ 927 h 1263"/>
                <a:gd name="T12" fmla="*/ 816 w 928"/>
                <a:gd name="T13" fmla="*/ 1263 h 1263"/>
                <a:gd name="T14" fmla="*/ 928 w 928"/>
                <a:gd name="T15" fmla="*/ 1263 h 1263"/>
                <a:gd name="T16" fmla="*/ 928 w 928"/>
                <a:gd name="T17" fmla="*/ 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8" h="1263">
                  <a:moveTo>
                    <a:pt x="928" y="0"/>
                  </a:moveTo>
                  <a:cubicBezTo>
                    <a:pt x="924" y="3"/>
                    <a:pt x="920" y="7"/>
                    <a:pt x="917" y="11"/>
                  </a:cubicBezTo>
                  <a:cubicBezTo>
                    <a:pt x="665" y="262"/>
                    <a:pt x="665" y="262"/>
                    <a:pt x="665" y="262"/>
                  </a:cubicBezTo>
                  <a:cubicBezTo>
                    <a:pt x="240" y="687"/>
                    <a:pt x="240" y="687"/>
                    <a:pt x="240" y="687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133" y="794"/>
                    <a:pt x="348" y="794"/>
                    <a:pt x="480" y="927"/>
                  </a:cubicBezTo>
                  <a:cubicBezTo>
                    <a:pt x="816" y="1263"/>
                    <a:pt x="816" y="1263"/>
                    <a:pt x="816" y="1263"/>
                  </a:cubicBezTo>
                  <a:cubicBezTo>
                    <a:pt x="928" y="1263"/>
                    <a:pt x="928" y="1263"/>
                    <a:pt x="928" y="1263"/>
                  </a:cubicBezTo>
                  <a:lnTo>
                    <a:pt x="92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27"/>
            <p:cNvSpPr/>
            <p:nvPr/>
          </p:nvSpPr>
          <p:spPr bwMode="auto">
            <a:xfrm>
              <a:off x="3968750" y="3176"/>
              <a:ext cx="6515100" cy="2801938"/>
            </a:xfrm>
            <a:custGeom>
              <a:avLst/>
              <a:gdLst>
                <a:gd name="T0" fmla="*/ 0 w 4104"/>
                <a:gd name="T1" fmla="*/ 0 h 1767"/>
                <a:gd name="T2" fmla="*/ 1278 w 4104"/>
                <a:gd name="T3" fmla="*/ 1278 h 1767"/>
                <a:gd name="T4" fmla="*/ 2825 w 4104"/>
                <a:gd name="T5" fmla="*/ 1278 h 1767"/>
                <a:gd name="T6" fmla="*/ 4104 w 4104"/>
                <a:gd name="T7" fmla="*/ 0 h 1767"/>
                <a:gd name="T8" fmla="*/ 0 w 4104"/>
                <a:gd name="T9" fmla="*/ 0 h 1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4" h="1767">
                  <a:moveTo>
                    <a:pt x="0" y="0"/>
                  </a:moveTo>
                  <a:cubicBezTo>
                    <a:pt x="1278" y="1278"/>
                    <a:pt x="1278" y="1278"/>
                    <a:pt x="1278" y="1278"/>
                  </a:cubicBezTo>
                  <a:cubicBezTo>
                    <a:pt x="1753" y="1744"/>
                    <a:pt x="2301" y="1767"/>
                    <a:pt x="2825" y="1278"/>
                  </a:cubicBezTo>
                  <a:cubicBezTo>
                    <a:pt x="4104" y="0"/>
                    <a:pt x="4104" y="0"/>
                    <a:pt x="41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28"/>
            <p:cNvSpPr/>
            <p:nvPr/>
          </p:nvSpPr>
          <p:spPr bwMode="auto">
            <a:xfrm>
              <a:off x="-1588" y="-3174"/>
              <a:ext cx="8402638" cy="6848475"/>
            </a:xfrm>
            <a:custGeom>
              <a:avLst/>
              <a:gdLst>
                <a:gd name="T0" fmla="*/ 0 w 5293"/>
                <a:gd name="T1" fmla="*/ 3695 h 4320"/>
                <a:gd name="T2" fmla="*/ 625 w 5293"/>
                <a:gd name="T3" fmla="*/ 4320 h 4320"/>
                <a:gd name="T4" fmla="*/ 2502 w 5293"/>
                <a:gd name="T5" fmla="*/ 4320 h 4320"/>
                <a:gd name="T6" fmla="*/ 4519 w 5293"/>
                <a:gd name="T7" fmla="*/ 2302 h 4320"/>
                <a:gd name="T8" fmla="*/ 5293 w 5293"/>
                <a:gd name="T9" fmla="*/ 1529 h 4320"/>
                <a:gd name="T10" fmla="*/ 3746 w 5293"/>
                <a:gd name="T11" fmla="*/ 1529 h 4320"/>
                <a:gd name="T12" fmla="*/ 2568 w 5293"/>
                <a:gd name="T13" fmla="*/ 351 h 4320"/>
                <a:gd name="T14" fmla="*/ 2568 w 5293"/>
                <a:gd name="T15" fmla="*/ 351 h 4320"/>
                <a:gd name="T16" fmla="*/ 2217 w 5293"/>
                <a:gd name="T17" fmla="*/ 0 h 4320"/>
                <a:gd name="T18" fmla="*/ 0 w 5293"/>
                <a:gd name="T19" fmla="*/ 0 h 4320"/>
                <a:gd name="T20" fmla="*/ 0 w 5293"/>
                <a:gd name="T21" fmla="*/ 3695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93" h="4320">
                  <a:moveTo>
                    <a:pt x="0" y="3695"/>
                  </a:moveTo>
                  <a:cubicBezTo>
                    <a:pt x="625" y="4320"/>
                    <a:pt x="625" y="4320"/>
                    <a:pt x="625" y="4320"/>
                  </a:cubicBezTo>
                  <a:cubicBezTo>
                    <a:pt x="2502" y="4320"/>
                    <a:pt x="2502" y="4320"/>
                    <a:pt x="2502" y="4320"/>
                  </a:cubicBezTo>
                  <a:cubicBezTo>
                    <a:pt x="4519" y="2302"/>
                    <a:pt x="4519" y="2302"/>
                    <a:pt x="4519" y="2302"/>
                  </a:cubicBezTo>
                  <a:cubicBezTo>
                    <a:pt x="5293" y="1529"/>
                    <a:pt x="5293" y="1529"/>
                    <a:pt x="5293" y="1529"/>
                  </a:cubicBezTo>
                  <a:cubicBezTo>
                    <a:pt x="4866" y="1956"/>
                    <a:pt x="4173" y="1956"/>
                    <a:pt x="3746" y="1529"/>
                  </a:cubicBezTo>
                  <a:cubicBezTo>
                    <a:pt x="2568" y="351"/>
                    <a:pt x="2568" y="351"/>
                    <a:pt x="2568" y="351"/>
                  </a:cubicBezTo>
                  <a:cubicBezTo>
                    <a:pt x="2568" y="351"/>
                    <a:pt x="2568" y="351"/>
                    <a:pt x="2568" y="351"/>
                  </a:cubicBezTo>
                  <a:cubicBezTo>
                    <a:pt x="2217" y="0"/>
                    <a:pt x="2217" y="0"/>
                    <a:pt x="221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6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29"/>
            <p:cNvSpPr/>
            <p:nvPr/>
          </p:nvSpPr>
          <p:spPr bwMode="auto">
            <a:xfrm>
              <a:off x="-1588" y="22226"/>
              <a:ext cx="6748463" cy="6848475"/>
            </a:xfrm>
            <a:custGeom>
              <a:avLst/>
              <a:gdLst>
                <a:gd name="T0" fmla="*/ 0 w 4251"/>
                <a:gd name="T1" fmla="*/ 4320 h 4320"/>
                <a:gd name="T2" fmla="*/ 2502 w 4251"/>
                <a:gd name="T3" fmla="*/ 4320 h 4320"/>
                <a:gd name="T4" fmla="*/ 3478 w 4251"/>
                <a:gd name="T5" fmla="*/ 3344 h 4320"/>
                <a:gd name="T6" fmla="*/ 4251 w 4251"/>
                <a:gd name="T7" fmla="*/ 2570 h 4320"/>
                <a:gd name="T8" fmla="*/ 2820 w 4251"/>
                <a:gd name="T9" fmla="*/ 2570 h 4320"/>
                <a:gd name="T10" fmla="*/ 1642 w 4251"/>
                <a:gd name="T11" fmla="*/ 1392 h 4320"/>
                <a:gd name="T12" fmla="*/ 1642 w 4251"/>
                <a:gd name="T13" fmla="*/ 1392 h 4320"/>
                <a:gd name="T14" fmla="*/ 250 w 4251"/>
                <a:gd name="T15" fmla="*/ 0 h 4320"/>
                <a:gd name="T16" fmla="*/ 0 w 4251"/>
                <a:gd name="T17" fmla="*/ 0 h 4320"/>
                <a:gd name="T18" fmla="*/ 0 w 4251"/>
                <a:gd name="T19" fmla="*/ 432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1" h="4320">
                  <a:moveTo>
                    <a:pt x="0" y="4320"/>
                  </a:moveTo>
                  <a:cubicBezTo>
                    <a:pt x="2502" y="4320"/>
                    <a:pt x="2502" y="4320"/>
                    <a:pt x="2502" y="4320"/>
                  </a:cubicBezTo>
                  <a:cubicBezTo>
                    <a:pt x="3478" y="3344"/>
                    <a:pt x="3478" y="3344"/>
                    <a:pt x="3478" y="3344"/>
                  </a:cubicBezTo>
                  <a:cubicBezTo>
                    <a:pt x="4251" y="2570"/>
                    <a:pt x="4251" y="2570"/>
                    <a:pt x="4251" y="2570"/>
                  </a:cubicBezTo>
                  <a:cubicBezTo>
                    <a:pt x="3824" y="2998"/>
                    <a:pt x="3248" y="2998"/>
                    <a:pt x="2820" y="2570"/>
                  </a:cubicBezTo>
                  <a:cubicBezTo>
                    <a:pt x="1642" y="1392"/>
                    <a:pt x="1642" y="1392"/>
                    <a:pt x="1642" y="1392"/>
                  </a:cubicBezTo>
                  <a:cubicBezTo>
                    <a:pt x="1642" y="1392"/>
                    <a:pt x="1642" y="1392"/>
                    <a:pt x="1642" y="1392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7456942" y="2687859"/>
              <a:ext cx="4430976" cy="3449416"/>
            </a:xfrm>
            <a:custGeom>
              <a:avLst/>
              <a:gdLst>
                <a:gd name="T0" fmla="*/ 2910 w 3150"/>
                <a:gd name="T1" fmla="*/ 1647 h 2456"/>
                <a:gd name="T2" fmla="*/ 3150 w 3150"/>
                <a:gd name="T3" fmla="*/ 1407 h 2456"/>
                <a:gd name="T4" fmla="*/ 2671 w 3150"/>
                <a:gd name="T5" fmla="*/ 1407 h 2456"/>
                <a:gd name="T6" fmla="*/ 2306 w 3150"/>
                <a:gd name="T7" fmla="*/ 1042 h 2456"/>
                <a:gd name="T8" fmla="*/ 2306 w 3150"/>
                <a:gd name="T9" fmla="*/ 1042 h 2456"/>
                <a:gd name="T10" fmla="*/ 1396 w 3150"/>
                <a:gd name="T11" fmla="*/ 132 h 2456"/>
                <a:gd name="T12" fmla="*/ 916 w 3150"/>
                <a:gd name="T13" fmla="*/ 132 h 2456"/>
                <a:gd name="T14" fmla="*/ 665 w 3150"/>
                <a:gd name="T15" fmla="*/ 384 h 2456"/>
                <a:gd name="T16" fmla="*/ 240 w 3150"/>
                <a:gd name="T17" fmla="*/ 809 h 2456"/>
                <a:gd name="T18" fmla="*/ 0 w 3150"/>
                <a:gd name="T19" fmla="*/ 1049 h 2456"/>
                <a:gd name="T20" fmla="*/ 480 w 3150"/>
                <a:gd name="T21" fmla="*/ 1049 h 2456"/>
                <a:gd name="T22" fmla="*/ 845 w 3150"/>
                <a:gd name="T23" fmla="*/ 1414 h 2456"/>
                <a:gd name="T24" fmla="*/ 845 w 3150"/>
                <a:gd name="T25" fmla="*/ 1414 h 2456"/>
                <a:gd name="T26" fmla="*/ 1754 w 3150"/>
                <a:gd name="T27" fmla="*/ 2323 h 2456"/>
                <a:gd name="T28" fmla="*/ 2234 w 3150"/>
                <a:gd name="T29" fmla="*/ 2323 h 2456"/>
                <a:gd name="T30" fmla="*/ 2910 w 3150"/>
                <a:gd name="T31" fmla="*/ 1647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50" h="2456">
                  <a:moveTo>
                    <a:pt x="2910" y="1647"/>
                  </a:moveTo>
                  <a:cubicBezTo>
                    <a:pt x="3150" y="1407"/>
                    <a:pt x="3150" y="1407"/>
                    <a:pt x="3150" y="1407"/>
                  </a:cubicBezTo>
                  <a:cubicBezTo>
                    <a:pt x="3018" y="1539"/>
                    <a:pt x="2803" y="1539"/>
                    <a:pt x="2671" y="1407"/>
                  </a:cubicBezTo>
                  <a:cubicBezTo>
                    <a:pt x="2306" y="1042"/>
                    <a:pt x="2306" y="1042"/>
                    <a:pt x="2306" y="1042"/>
                  </a:cubicBezTo>
                  <a:cubicBezTo>
                    <a:pt x="2306" y="1042"/>
                    <a:pt x="2306" y="1042"/>
                    <a:pt x="2306" y="1042"/>
                  </a:cubicBezTo>
                  <a:cubicBezTo>
                    <a:pt x="1396" y="132"/>
                    <a:pt x="1396" y="132"/>
                    <a:pt x="1396" y="132"/>
                  </a:cubicBezTo>
                  <a:cubicBezTo>
                    <a:pt x="1264" y="0"/>
                    <a:pt x="1049" y="0"/>
                    <a:pt x="916" y="132"/>
                  </a:cubicBezTo>
                  <a:cubicBezTo>
                    <a:pt x="665" y="384"/>
                    <a:pt x="665" y="384"/>
                    <a:pt x="665" y="384"/>
                  </a:cubicBezTo>
                  <a:cubicBezTo>
                    <a:pt x="240" y="809"/>
                    <a:pt x="240" y="809"/>
                    <a:pt x="240" y="809"/>
                  </a:cubicBezTo>
                  <a:cubicBezTo>
                    <a:pt x="0" y="1049"/>
                    <a:pt x="0" y="1049"/>
                    <a:pt x="0" y="1049"/>
                  </a:cubicBezTo>
                  <a:cubicBezTo>
                    <a:pt x="132" y="916"/>
                    <a:pt x="347" y="916"/>
                    <a:pt x="480" y="1049"/>
                  </a:cubicBezTo>
                  <a:cubicBezTo>
                    <a:pt x="845" y="1414"/>
                    <a:pt x="845" y="1414"/>
                    <a:pt x="845" y="1414"/>
                  </a:cubicBezTo>
                  <a:cubicBezTo>
                    <a:pt x="845" y="1414"/>
                    <a:pt x="845" y="1414"/>
                    <a:pt x="845" y="1414"/>
                  </a:cubicBezTo>
                  <a:cubicBezTo>
                    <a:pt x="1754" y="2323"/>
                    <a:pt x="1754" y="2323"/>
                    <a:pt x="1754" y="2323"/>
                  </a:cubicBezTo>
                  <a:cubicBezTo>
                    <a:pt x="1887" y="2456"/>
                    <a:pt x="2101" y="2456"/>
                    <a:pt x="2234" y="2323"/>
                  </a:cubicBezTo>
                  <a:cubicBezTo>
                    <a:pt x="2910" y="1647"/>
                    <a:pt x="2910" y="1647"/>
                    <a:pt x="2910" y="1647"/>
                  </a:cubicBezTo>
                  <a:close/>
                </a:path>
              </a:pathLst>
            </a:custGeom>
            <a:blipFill>
              <a:blip r:embed="rId2" cstate="print"/>
              <a:srcRect/>
              <a:stretch>
                <a:fillRect l="-6811" r="-6811"/>
              </a:stretch>
            </a:blipFill>
            <a:ln w="793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8771268" y="1227244"/>
              <a:ext cx="3415917" cy="3449416"/>
            </a:xfrm>
            <a:custGeom>
              <a:avLst/>
              <a:gdLst>
                <a:gd name="T0" fmla="*/ 2429 w 2429"/>
                <a:gd name="T1" fmla="*/ 1166 h 2456"/>
                <a:gd name="T2" fmla="*/ 2305 w 2429"/>
                <a:gd name="T3" fmla="*/ 1042 h 2456"/>
                <a:gd name="T4" fmla="*/ 2305 w 2429"/>
                <a:gd name="T5" fmla="*/ 1042 h 2456"/>
                <a:gd name="T6" fmla="*/ 1396 w 2429"/>
                <a:gd name="T7" fmla="*/ 133 h 2456"/>
                <a:gd name="T8" fmla="*/ 916 w 2429"/>
                <a:gd name="T9" fmla="*/ 133 h 2456"/>
                <a:gd name="T10" fmla="*/ 665 w 2429"/>
                <a:gd name="T11" fmla="*/ 384 h 2456"/>
                <a:gd name="T12" fmla="*/ 240 w 2429"/>
                <a:gd name="T13" fmla="*/ 809 h 2456"/>
                <a:gd name="T14" fmla="*/ 0 w 2429"/>
                <a:gd name="T15" fmla="*/ 1049 h 2456"/>
                <a:gd name="T16" fmla="*/ 480 w 2429"/>
                <a:gd name="T17" fmla="*/ 1049 h 2456"/>
                <a:gd name="T18" fmla="*/ 845 w 2429"/>
                <a:gd name="T19" fmla="*/ 1414 h 2456"/>
                <a:gd name="T20" fmla="*/ 845 w 2429"/>
                <a:gd name="T21" fmla="*/ 1414 h 2456"/>
                <a:gd name="T22" fmla="*/ 1754 w 2429"/>
                <a:gd name="T23" fmla="*/ 2324 h 2456"/>
                <a:gd name="T24" fmla="*/ 2234 w 2429"/>
                <a:gd name="T25" fmla="*/ 2324 h 2456"/>
                <a:gd name="T26" fmla="*/ 2429 w 2429"/>
                <a:gd name="T27" fmla="*/ 2129 h 2456"/>
                <a:gd name="T28" fmla="*/ 2429 w 2429"/>
                <a:gd name="T29" fmla="*/ 1166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9" h="2456">
                  <a:moveTo>
                    <a:pt x="2429" y="1166"/>
                  </a:moveTo>
                  <a:cubicBezTo>
                    <a:pt x="2305" y="1042"/>
                    <a:pt x="2305" y="1042"/>
                    <a:pt x="2305" y="1042"/>
                  </a:cubicBezTo>
                  <a:cubicBezTo>
                    <a:pt x="2305" y="1042"/>
                    <a:pt x="2305" y="1042"/>
                    <a:pt x="2305" y="1042"/>
                  </a:cubicBezTo>
                  <a:cubicBezTo>
                    <a:pt x="1396" y="133"/>
                    <a:pt x="1396" y="133"/>
                    <a:pt x="1396" y="133"/>
                  </a:cubicBezTo>
                  <a:cubicBezTo>
                    <a:pt x="1264" y="0"/>
                    <a:pt x="1049" y="0"/>
                    <a:pt x="916" y="133"/>
                  </a:cubicBezTo>
                  <a:cubicBezTo>
                    <a:pt x="665" y="384"/>
                    <a:pt x="665" y="384"/>
                    <a:pt x="665" y="384"/>
                  </a:cubicBezTo>
                  <a:cubicBezTo>
                    <a:pt x="240" y="809"/>
                    <a:pt x="240" y="809"/>
                    <a:pt x="240" y="809"/>
                  </a:cubicBezTo>
                  <a:cubicBezTo>
                    <a:pt x="0" y="1049"/>
                    <a:pt x="0" y="1049"/>
                    <a:pt x="0" y="1049"/>
                  </a:cubicBezTo>
                  <a:cubicBezTo>
                    <a:pt x="132" y="917"/>
                    <a:pt x="347" y="917"/>
                    <a:pt x="480" y="1049"/>
                  </a:cubicBezTo>
                  <a:cubicBezTo>
                    <a:pt x="845" y="1414"/>
                    <a:pt x="845" y="1414"/>
                    <a:pt x="845" y="1414"/>
                  </a:cubicBezTo>
                  <a:cubicBezTo>
                    <a:pt x="845" y="1414"/>
                    <a:pt x="845" y="1414"/>
                    <a:pt x="845" y="1414"/>
                  </a:cubicBezTo>
                  <a:cubicBezTo>
                    <a:pt x="1754" y="2324"/>
                    <a:pt x="1754" y="2324"/>
                    <a:pt x="1754" y="2324"/>
                  </a:cubicBezTo>
                  <a:cubicBezTo>
                    <a:pt x="1887" y="2456"/>
                    <a:pt x="2101" y="2456"/>
                    <a:pt x="2234" y="2324"/>
                  </a:cubicBezTo>
                  <a:cubicBezTo>
                    <a:pt x="2429" y="2129"/>
                    <a:pt x="2429" y="2129"/>
                    <a:pt x="2429" y="2129"/>
                  </a:cubicBezTo>
                  <a:lnTo>
                    <a:pt x="2429" y="1166"/>
                  </a:lnTo>
                  <a:close/>
                </a:path>
              </a:pathLst>
            </a:custGeom>
            <a:blipFill>
              <a:blip r:embed="rId3" cstate="print"/>
              <a:srcRect/>
              <a:stretch>
                <a:fillRect l="-15505" r="-15505"/>
              </a:stretch>
            </a:blipFill>
            <a:ln w="793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619081"/>
            <a:ext cx="5508625" cy="502828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2288163"/>
            <a:ext cx="5508625" cy="1311868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4767606"/>
            <a:ext cx="550862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063877"/>
            <a:ext cx="550862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auto">
          <a:xfrm flipH="1">
            <a:off x="669925" y="211648"/>
            <a:ext cx="4132875" cy="3217352"/>
          </a:xfrm>
          <a:custGeom>
            <a:avLst/>
            <a:gdLst>
              <a:gd name="T0" fmla="*/ 2910 w 3150"/>
              <a:gd name="T1" fmla="*/ 1647 h 2456"/>
              <a:gd name="T2" fmla="*/ 3150 w 3150"/>
              <a:gd name="T3" fmla="*/ 1407 h 2456"/>
              <a:gd name="T4" fmla="*/ 2671 w 3150"/>
              <a:gd name="T5" fmla="*/ 1407 h 2456"/>
              <a:gd name="T6" fmla="*/ 2306 w 3150"/>
              <a:gd name="T7" fmla="*/ 1042 h 2456"/>
              <a:gd name="T8" fmla="*/ 2306 w 3150"/>
              <a:gd name="T9" fmla="*/ 1042 h 2456"/>
              <a:gd name="T10" fmla="*/ 1396 w 3150"/>
              <a:gd name="T11" fmla="*/ 132 h 2456"/>
              <a:gd name="T12" fmla="*/ 916 w 3150"/>
              <a:gd name="T13" fmla="*/ 132 h 2456"/>
              <a:gd name="T14" fmla="*/ 665 w 3150"/>
              <a:gd name="T15" fmla="*/ 384 h 2456"/>
              <a:gd name="T16" fmla="*/ 240 w 3150"/>
              <a:gd name="T17" fmla="*/ 809 h 2456"/>
              <a:gd name="T18" fmla="*/ 0 w 3150"/>
              <a:gd name="T19" fmla="*/ 1049 h 2456"/>
              <a:gd name="T20" fmla="*/ 480 w 3150"/>
              <a:gd name="T21" fmla="*/ 1049 h 2456"/>
              <a:gd name="T22" fmla="*/ 845 w 3150"/>
              <a:gd name="T23" fmla="*/ 1414 h 2456"/>
              <a:gd name="T24" fmla="*/ 845 w 3150"/>
              <a:gd name="T25" fmla="*/ 1414 h 2456"/>
              <a:gd name="T26" fmla="*/ 1754 w 3150"/>
              <a:gd name="T27" fmla="*/ 2323 h 2456"/>
              <a:gd name="T28" fmla="*/ 2234 w 3150"/>
              <a:gd name="T29" fmla="*/ 2323 h 2456"/>
              <a:gd name="T30" fmla="*/ 2910 w 3150"/>
              <a:gd name="T31" fmla="*/ 1647 h 2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50" h="2456">
                <a:moveTo>
                  <a:pt x="2910" y="1647"/>
                </a:moveTo>
                <a:cubicBezTo>
                  <a:pt x="3150" y="1407"/>
                  <a:pt x="3150" y="1407"/>
                  <a:pt x="3150" y="1407"/>
                </a:cubicBezTo>
                <a:cubicBezTo>
                  <a:pt x="3018" y="1539"/>
                  <a:pt x="2803" y="1539"/>
                  <a:pt x="2671" y="1407"/>
                </a:cubicBezTo>
                <a:cubicBezTo>
                  <a:pt x="2306" y="1042"/>
                  <a:pt x="2306" y="1042"/>
                  <a:pt x="2306" y="1042"/>
                </a:cubicBezTo>
                <a:cubicBezTo>
                  <a:pt x="2306" y="1042"/>
                  <a:pt x="2306" y="1042"/>
                  <a:pt x="2306" y="1042"/>
                </a:cubicBezTo>
                <a:cubicBezTo>
                  <a:pt x="1396" y="132"/>
                  <a:pt x="1396" y="132"/>
                  <a:pt x="1396" y="132"/>
                </a:cubicBezTo>
                <a:cubicBezTo>
                  <a:pt x="1264" y="0"/>
                  <a:pt x="1049" y="0"/>
                  <a:pt x="916" y="132"/>
                </a:cubicBezTo>
                <a:cubicBezTo>
                  <a:pt x="665" y="384"/>
                  <a:pt x="665" y="384"/>
                  <a:pt x="665" y="384"/>
                </a:cubicBezTo>
                <a:cubicBezTo>
                  <a:pt x="240" y="809"/>
                  <a:pt x="240" y="809"/>
                  <a:pt x="240" y="809"/>
                </a:cubicBezTo>
                <a:cubicBezTo>
                  <a:pt x="0" y="1049"/>
                  <a:pt x="0" y="1049"/>
                  <a:pt x="0" y="1049"/>
                </a:cubicBezTo>
                <a:cubicBezTo>
                  <a:pt x="132" y="916"/>
                  <a:pt x="347" y="916"/>
                  <a:pt x="480" y="1049"/>
                </a:cubicBezTo>
                <a:cubicBezTo>
                  <a:pt x="845" y="1414"/>
                  <a:pt x="845" y="1414"/>
                  <a:pt x="845" y="1414"/>
                </a:cubicBezTo>
                <a:cubicBezTo>
                  <a:pt x="845" y="1414"/>
                  <a:pt x="845" y="1414"/>
                  <a:pt x="845" y="1414"/>
                </a:cubicBezTo>
                <a:cubicBezTo>
                  <a:pt x="1754" y="2323"/>
                  <a:pt x="1754" y="2323"/>
                  <a:pt x="1754" y="2323"/>
                </a:cubicBezTo>
                <a:cubicBezTo>
                  <a:pt x="1887" y="2456"/>
                  <a:pt x="2101" y="2456"/>
                  <a:pt x="2234" y="2323"/>
                </a:cubicBezTo>
                <a:cubicBezTo>
                  <a:pt x="2910" y="1647"/>
                  <a:pt x="2910" y="1647"/>
                  <a:pt x="2910" y="1647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 l="-6811" r="-6811"/>
            </a:stretch>
          </a:blipFill>
          <a:ln w="793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767138" y="3607756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768254" y="450310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649786" y="1665897"/>
            <a:ext cx="2446214" cy="18524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2019-03-08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直接连接符 7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6.xml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69925" y="3892459"/>
            <a:ext cx="5508625" cy="502828"/>
          </a:xfrm>
        </p:spPr>
        <p:txBody>
          <a:bodyPr/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有一种关心叫扶贫 有一种回报叫感恩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54523" y="2410711"/>
            <a:ext cx="6702458" cy="1311868"/>
          </a:xfrm>
        </p:spPr>
        <p:txBody>
          <a:bodyPr>
            <a:noAutofit/>
          </a:bodyPr>
          <a:lstStyle/>
          <a:p>
            <a:r>
              <a:rPr lang="zh-CN" altLang="en-US" sz="6000" b="1" dirty="0">
                <a:solidFill>
                  <a:srgbClr val="FF0000"/>
                </a:solidFill>
              </a:rPr>
              <a:t>精准扶贫  精准脱困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演讲人：日语</a:t>
            </a:r>
            <a:r>
              <a:rPr lang="en-US" altLang="zh-CN" b="1" dirty="0">
                <a:solidFill>
                  <a:srgbClr val="FF0000"/>
                </a:solidFill>
              </a:rPr>
              <a:t>171</a:t>
            </a:r>
            <a:r>
              <a:rPr lang="zh-CN" altLang="en-US" b="1" dirty="0">
                <a:solidFill>
                  <a:srgbClr val="FF0000"/>
                </a:solidFill>
              </a:rPr>
              <a:t>班 杨桦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 dirty="0">
                <a:solidFill>
                  <a:srgbClr val="00B0F0"/>
                </a:solidFill>
                <a:ea typeface="华文彩云" panose="02010800040101010101" pitchFamily="2" charset="-122"/>
              </a:rPr>
              <a:t>W</a:t>
            </a:r>
            <a:r>
              <a:rPr lang="en-US" altLang="zh-CN" dirty="0">
                <a:solidFill>
                  <a:srgbClr val="00B0F0"/>
                </a:solidFill>
                <a:ea typeface="华文彩云" panose="02010800040101010101" pitchFamily="2" charset="-122"/>
              </a:rPr>
              <a:t>——</a:t>
            </a:r>
            <a:r>
              <a:rPr lang="en-US" altLang="zh-CN" b="0" dirty="0">
                <a:solidFill>
                  <a:srgbClr val="00B0F0"/>
                </a:solidFill>
                <a:ea typeface="华文彩云" panose="02010800040101010101" pitchFamily="2" charset="-122"/>
              </a:rPr>
              <a:t>weaknesses</a:t>
            </a:r>
            <a:r>
              <a:rPr lang="en-US" altLang="zh-CN" dirty="0">
                <a:solidFill>
                  <a:srgbClr val="00B0F0"/>
                </a:solidFill>
                <a:ea typeface="华文彩云" panose="02010800040101010101" pitchFamily="2" charset="-122"/>
              </a:rPr>
              <a:t> </a:t>
            </a:r>
            <a:r>
              <a:rPr lang="zh-CN" altLang="en-US" b="0" dirty="0">
                <a:solidFill>
                  <a:srgbClr val="00B0F0"/>
                </a:solidFill>
                <a:ea typeface="华文彩云" panose="02010800040101010101" pitchFamily="2" charset="-122"/>
              </a:rPr>
              <a:t>劣势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1295402" y="2168165"/>
            <a:ext cx="10225086" cy="3969109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+mn-ea"/>
              </a:rPr>
              <a:t>现行的扶贫制度设计存在缺陷，不少扶贫项目粗放“漫灌”，针对性不强，更多的是在“扶农”而不是“扶贫”。以扶贫搬迁工程为例，居住在边远山区、地质灾害隐患区等地的贫困户，一方水土难养一方人，是扶贫开发最难啃的“硬骨头”，移民搬迁是较好的出路，但是，因为补助资金少，所以，享受扶贫资金补助搬出来的多是经济条件相对较好的农户，贫困的特别是最穷的农户根本搬不起。新村扶贫、产业扶贫、劳务扶贫等项目，受益多的主要还是贫困社区中的中高收入农户，只有较少比例贫困农户从中受益，且受益也相对较少。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“经过多年的减贫工作，现在剩下的都是‘硬骨头’。”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 dirty="0">
                <a:solidFill>
                  <a:srgbClr val="00B0F0"/>
                </a:solidFill>
                <a:ea typeface="华文彩云" panose="02010800040101010101" pitchFamily="2" charset="-122"/>
              </a:rPr>
              <a:t>O</a:t>
            </a:r>
            <a:r>
              <a:rPr lang="en-US" altLang="zh-CN" dirty="0">
                <a:solidFill>
                  <a:srgbClr val="00B0F0"/>
                </a:solidFill>
                <a:ea typeface="华文彩云" panose="02010800040101010101" pitchFamily="2" charset="-122"/>
              </a:rPr>
              <a:t>——</a:t>
            </a:r>
            <a:r>
              <a:rPr lang="en-US" altLang="zh-CN" b="0" dirty="0">
                <a:solidFill>
                  <a:srgbClr val="00B0F0"/>
                </a:solidFill>
                <a:ea typeface="华文彩云" panose="02010800040101010101" pitchFamily="2" charset="-122"/>
              </a:rPr>
              <a:t>opportunities</a:t>
            </a:r>
            <a:r>
              <a:rPr lang="en-US" altLang="zh-CN" dirty="0">
                <a:solidFill>
                  <a:srgbClr val="00B0F0"/>
                </a:solidFill>
                <a:ea typeface="华文彩云" panose="02010800040101010101" pitchFamily="2" charset="-122"/>
              </a:rPr>
              <a:t> </a:t>
            </a:r>
            <a:r>
              <a:rPr lang="zh-CN" altLang="en-US" b="0" dirty="0">
                <a:solidFill>
                  <a:srgbClr val="00B0F0"/>
                </a:solidFill>
                <a:ea typeface="华文彩云" panose="02010800040101010101" pitchFamily="2" charset="-122"/>
              </a:rPr>
              <a:t>机会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1371600" y="2338685"/>
            <a:ext cx="10180320" cy="4377075"/>
          </a:xfrm>
        </p:spPr>
        <p:txBody>
          <a:bodyPr>
            <a:normAutofit fontScale="62500" lnSpcReduction="20000"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3400" dirty="0">
                <a:latin typeface="+mn-ea"/>
              </a:rPr>
              <a:t>中国政府高度重视扶贫工作，习近平指出，扶贫开发工作已进入“啃硬骨头、攻坚拔寨”的冲刺期。</a:t>
            </a:r>
            <a:endParaRPr lang="en-US" altLang="zh-CN" sz="3400" dirty="0"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3400" dirty="0"/>
              <a:t>十八届五中全会提出了“创新、协调、绿色、开放、共享”的五大发展理念，何为共享</a:t>
            </a:r>
            <a:r>
              <a:rPr lang="en-US" altLang="zh-CN" sz="3400" dirty="0"/>
              <a:t>?</a:t>
            </a:r>
            <a:r>
              <a:rPr lang="zh-CN" altLang="en-US" sz="3400" dirty="0"/>
              <a:t>即共享中国特色社会主义的发展成果，消除不公平，破解城乡二元结构，突破社会结构的屏障最终实现共同富裕。因此，脱贫是践行五大发展理念的重要举措，而我国目前脱贫已经取得了重大成就，但是还有少数的地区少数的群众未脱贫，脱贫已经进入到了攻坚克难的决胜阶段，唯有精准脱贫才能保证成效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lvl="0" algn="ctr">
              <a:lnSpc>
                <a:spcPct val="150000"/>
              </a:lnSpc>
              <a:defRPr/>
            </a:pPr>
            <a:endParaRPr lang="en-US" altLang="zh-CN" sz="2400" dirty="0">
              <a:solidFill>
                <a:srgbClr val="000000"/>
              </a:solidFill>
              <a:latin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 dirty="0">
                <a:solidFill>
                  <a:srgbClr val="00B0F0"/>
                </a:solidFill>
                <a:ea typeface="华文彩云" panose="02010800040101010101" pitchFamily="2" charset="-122"/>
              </a:rPr>
              <a:t>T</a:t>
            </a:r>
            <a:r>
              <a:rPr lang="en-US" altLang="zh-CN" dirty="0">
                <a:solidFill>
                  <a:srgbClr val="00B0F0"/>
                </a:solidFill>
                <a:ea typeface="华文彩云" panose="02010800040101010101" pitchFamily="2" charset="-122"/>
              </a:rPr>
              <a:t>——</a:t>
            </a:r>
            <a:r>
              <a:rPr lang="en-US" altLang="zh-CN" b="0" dirty="0">
                <a:solidFill>
                  <a:srgbClr val="00B0F0"/>
                </a:solidFill>
                <a:ea typeface="华文彩云" panose="02010800040101010101" pitchFamily="2" charset="-122"/>
              </a:rPr>
              <a:t>threats</a:t>
            </a:r>
            <a:r>
              <a:rPr lang="en-US" altLang="zh-CN" dirty="0">
                <a:solidFill>
                  <a:srgbClr val="00B0F0"/>
                </a:solidFill>
                <a:ea typeface="华文彩云" panose="02010800040101010101" pitchFamily="2" charset="-122"/>
              </a:rPr>
              <a:t> </a:t>
            </a:r>
            <a:r>
              <a:rPr lang="zh-CN" altLang="en-US" b="0" dirty="0">
                <a:solidFill>
                  <a:srgbClr val="00B0F0"/>
                </a:solidFill>
                <a:ea typeface="华文彩云" panose="02010800040101010101" pitchFamily="2" charset="-122"/>
              </a:rPr>
              <a:t>威胁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1444501" y="2353349"/>
            <a:ext cx="10106467" cy="321496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长期来，由于贫困居民数据来自抽样调查后的逐级往下分解，扶贫中的低质、低效问题普遍存在，如：贫困居民底数不清，扶贫对象常由基层干部“推估”（推测估算），扶贫资金“天女散花”，以致“年年扶贫年年贫”；重点县舍不得“脱贫摘帽”，数字弄虚作假，挤占浪费国家扶贫资源；人情扶贫、关系扶贫，造成应扶未扶、扶富不扶穷等社会不公，甚至滋生腐败。表面上看，粗放扶贫是工作方法存在问题，实质反映的是干部的群众观念和执政理念的大问题，不可小觑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765550" y="2602599"/>
            <a:ext cx="7554443" cy="191097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tx2">
                    <a:lumMod val="10000"/>
                  </a:schemeClr>
                </a:solidFill>
                <a:latin typeface="+mj-ea"/>
              </a:rPr>
              <a:t>如何推进精准扶贫？</a:t>
            </a:r>
          </a:p>
        </p:txBody>
      </p:sp>
      <p:sp>
        <p:nvSpPr>
          <p:cNvPr id="86" name="AutoShape 64"/>
          <p:cNvSpPr>
            <a:spLocks noChangeAspect="1" noChangeArrowheads="1" noTextEdit="1"/>
          </p:cNvSpPr>
          <p:nvPr/>
        </p:nvSpPr>
        <p:spPr bwMode="auto">
          <a:xfrm>
            <a:off x="3765550" y="1624013"/>
            <a:ext cx="26384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27764" y="2262461"/>
            <a:ext cx="782411" cy="680277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321b65e6-d275-4324-a687-06a6c6ed42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3289" y="1374571"/>
            <a:ext cx="11592261" cy="3134931"/>
            <a:chOff x="473288" y="1347751"/>
            <a:chExt cx="11592261" cy="3134931"/>
          </a:xfrm>
        </p:grpSpPr>
        <p:sp>
          <p:nvSpPr>
            <p:cNvPr id="7" name="iṥľîḍe"/>
            <p:cNvSpPr txBox="1"/>
            <p:nvPr/>
          </p:nvSpPr>
          <p:spPr bwMode="auto">
            <a:xfrm>
              <a:off x="473288" y="3489266"/>
              <a:ext cx="4318371" cy="94772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spcBef>
                  <a:spcPct val="0"/>
                </a:spcBef>
                <a:defRPr/>
              </a:pPr>
              <a:r>
                <a:rPr lang="zh-CN" altLang="en-US" sz="3600" b="1" dirty="0"/>
                <a:t>（二）精确帮扶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ïṣľïḋê"/>
            <p:cNvSpPr txBox="1"/>
            <p:nvPr/>
          </p:nvSpPr>
          <p:spPr bwMode="auto">
            <a:xfrm>
              <a:off x="8476212" y="4040877"/>
              <a:ext cx="35893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r">
                <a:spcBef>
                  <a:spcPct val="0"/>
                </a:spcBef>
                <a:defRPr/>
              </a:pPr>
              <a:r>
                <a:rPr lang="zh-CN" altLang="en-US" sz="3600" b="1" dirty="0"/>
                <a:t>（三）精确管理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iṡḷîdê"/>
            <p:cNvSpPr txBox="1"/>
            <p:nvPr/>
          </p:nvSpPr>
          <p:spPr bwMode="auto">
            <a:xfrm>
              <a:off x="952260" y="1565967"/>
              <a:ext cx="1084580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spcBef>
                  <a:spcPct val="0"/>
                </a:spcBef>
                <a:defRPr/>
              </a:pPr>
              <a:r>
                <a:rPr lang="zh-CN" altLang="en-US" sz="3600" b="1" dirty="0"/>
                <a:t>（一）精确识别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íŝ1iḍé"/>
            <p:cNvSpPr/>
            <p:nvPr/>
          </p:nvSpPr>
          <p:spPr bwMode="auto">
            <a:xfrm>
              <a:off x="781956" y="1347751"/>
              <a:ext cx="10845800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03336" y="2492088"/>
            <a:ext cx="4543651" cy="359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9714" y="202307"/>
            <a:ext cx="9601200" cy="1485900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3B95AF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精确识别</a:t>
            </a:r>
            <a:r>
              <a:rPr lang="en-US" altLang="zh-CN" sz="3100" dirty="0">
                <a:solidFill>
                  <a:srgbClr val="3B95AF"/>
                </a:solidFill>
                <a:latin typeface="+mn-ea"/>
                <a:ea typeface="+mn-ea"/>
              </a:rPr>
              <a:t>——</a:t>
            </a:r>
            <a:r>
              <a:rPr lang="zh-CN" altLang="en-US" sz="3100" dirty="0">
                <a:solidFill>
                  <a:srgbClr val="3B95AF"/>
                </a:solidFill>
                <a:latin typeface="+mn-ea"/>
                <a:ea typeface="+mn-ea"/>
              </a:rPr>
              <a:t>精准扶贫的前提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92686" y="1281807"/>
            <a:ext cx="4942114" cy="53738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71599" y="2003868"/>
            <a:ext cx="49421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通过有效、合规的程序，把谁是贫困居民识别出来。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总的原则是“县为单位、规模控制、分级负责、精准识别、动态管理”；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zh-CN" altLang="en-US" sz="2400" dirty="0"/>
              <a:t>要充分发扬基层民主，发动群众参与；透明程序，把识别权交给基层群众，让同村老百姓按他们自己的“标准”识别谁是穷人，以保证贫困户认定的透明公开、相对公平。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0980" y="270982"/>
            <a:ext cx="9601200" cy="1485900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3B95AF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精确帮扶</a:t>
            </a:r>
            <a:r>
              <a:rPr lang="en-US" altLang="zh-CN" dirty="0">
                <a:solidFill>
                  <a:srgbClr val="3B95AF"/>
                </a:solidFill>
                <a:latin typeface="+mn-ea"/>
              </a:rPr>
              <a:t>——</a:t>
            </a:r>
            <a:r>
              <a:rPr lang="zh-CN" altLang="en-US" sz="3200" dirty="0">
                <a:solidFill>
                  <a:srgbClr val="3B95AF"/>
                </a:solidFill>
                <a:latin typeface="+mn-ea"/>
              </a:rPr>
              <a:t>精准扶贫的关键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5" name="0f0b9302-ea25-4d4e-8ccd-f83f5469465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60980" y="1972460"/>
            <a:ext cx="11066673" cy="4480926"/>
            <a:chOff x="673140" y="1972460"/>
            <a:chExt cx="11066673" cy="4480926"/>
          </a:xfrm>
        </p:grpSpPr>
        <p:sp>
          <p:nvSpPr>
            <p:cNvPr id="11" name="í$ḻïḑé"/>
            <p:cNvSpPr/>
            <p:nvPr/>
          </p:nvSpPr>
          <p:spPr bwMode="auto">
            <a:xfrm>
              <a:off x="673140" y="2444456"/>
              <a:ext cx="2938335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实事求是，因地制宜，分类指导，精准扶贫</a:t>
              </a:r>
              <a:endParaRPr lang="en-US" altLang="zh-CN" sz="1000" dirty="0"/>
            </a:p>
          </p:txBody>
        </p:sp>
        <p:sp>
          <p:nvSpPr>
            <p:cNvPr id="12" name="îṥļîďè"/>
            <p:cNvSpPr txBox="1"/>
            <p:nvPr/>
          </p:nvSpPr>
          <p:spPr bwMode="auto">
            <a:xfrm>
              <a:off x="943678" y="1972460"/>
              <a:ext cx="2938335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400" b="1" dirty="0"/>
                <a:t>一是坚持方针。</a:t>
              </a:r>
              <a:endParaRPr lang="en-US" altLang="zh-CN" sz="2400" b="1" dirty="0"/>
            </a:p>
          </p:txBody>
        </p:sp>
        <p:sp>
          <p:nvSpPr>
            <p:cNvPr id="13" name="îṥ1îḓè"/>
            <p:cNvSpPr/>
            <p:nvPr/>
          </p:nvSpPr>
          <p:spPr bwMode="auto">
            <a:xfrm>
              <a:off x="701678" y="4207819"/>
              <a:ext cx="2938335" cy="2245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基础设施到村到户、产业扶持到村到户、教育培训到村到户、农村危房改造到村到户、扶贫生态移民到村到户、结对帮扶到村到户。</a:t>
              </a:r>
              <a:endParaRPr lang="en-US" altLang="zh-CN" sz="1000" dirty="0"/>
            </a:p>
          </p:txBody>
        </p:sp>
        <p:sp>
          <p:nvSpPr>
            <p:cNvPr id="14" name="ïšḻiḍe"/>
            <p:cNvSpPr txBox="1"/>
            <p:nvPr/>
          </p:nvSpPr>
          <p:spPr bwMode="auto">
            <a:xfrm>
              <a:off x="1014779" y="3738810"/>
              <a:ext cx="2938335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400" b="1" dirty="0"/>
                <a:t>二是到村到户。</a:t>
              </a:r>
              <a:endParaRPr lang="en-US" altLang="zh-CN" sz="2400" b="1" dirty="0"/>
            </a:p>
          </p:txBody>
        </p:sp>
        <p:sp>
          <p:nvSpPr>
            <p:cNvPr id="15" name="ïSľïḋé"/>
            <p:cNvSpPr/>
            <p:nvPr/>
          </p:nvSpPr>
          <p:spPr bwMode="auto">
            <a:xfrm>
              <a:off x="8977931" y="2444456"/>
              <a:ext cx="2761882" cy="1452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按照缺啥补啥的原则宜农则农、宜工则工、宜商则商、宜游则游</a:t>
              </a:r>
              <a:endParaRPr lang="en-US" altLang="zh-CN" sz="1000" dirty="0"/>
            </a:p>
          </p:txBody>
        </p:sp>
        <p:sp>
          <p:nvSpPr>
            <p:cNvPr id="16" name="iṣļïḋè"/>
            <p:cNvSpPr txBox="1"/>
            <p:nvPr/>
          </p:nvSpPr>
          <p:spPr bwMode="auto">
            <a:xfrm>
              <a:off x="8583615" y="2031576"/>
              <a:ext cx="2938335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2400" b="1" dirty="0"/>
                <a:t>三是因户施策。</a:t>
              </a:r>
              <a:endParaRPr lang="en-US" altLang="zh-CN" sz="2400" b="1" dirty="0"/>
            </a:p>
          </p:txBody>
        </p:sp>
        <p:sp>
          <p:nvSpPr>
            <p:cNvPr id="17" name="îṩḷiḓe"/>
            <p:cNvSpPr/>
            <p:nvPr/>
          </p:nvSpPr>
          <p:spPr bwMode="auto">
            <a:xfrm>
              <a:off x="8583615" y="4576400"/>
              <a:ext cx="2938335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000" dirty="0"/>
            </a:p>
          </p:txBody>
        </p:sp>
        <p:sp>
          <p:nvSpPr>
            <p:cNvPr id="18" name="iṩļïḍé"/>
            <p:cNvSpPr txBox="1"/>
            <p:nvPr/>
          </p:nvSpPr>
          <p:spPr bwMode="auto">
            <a:xfrm>
              <a:off x="8613874" y="4219014"/>
              <a:ext cx="2938335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2400" b="1" dirty="0"/>
                <a:t>四是资金到户。</a:t>
              </a:r>
              <a:endParaRPr lang="en-US" altLang="zh-CN" sz="2400" b="1" dirty="0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99315" y="1684909"/>
            <a:ext cx="5242678" cy="441109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370688" y="526689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sz="2400" b="1" dirty="0"/>
              <a:t>五是干部帮扶。</a:t>
            </a:r>
            <a:endParaRPr lang="en-US" altLang="zh-CN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315" y="171945"/>
            <a:ext cx="9601200" cy="1485900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3B95AF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精确管理</a:t>
            </a:r>
            <a:r>
              <a:rPr lang="en-US" altLang="zh-CN" sz="3200" dirty="0">
                <a:solidFill>
                  <a:srgbClr val="3B95AF"/>
                </a:solidFill>
                <a:latin typeface="+mn-ea"/>
              </a:rPr>
              <a:t>——</a:t>
            </a:r>
            <a:r>
              <a:rPr lang="zh-CN" altLang="en-US" sz="3200" dirty="0">
                <a:solidFill>
                  <a:srgbClr val="3B95AF"/>
                </a:solidFill>
                <a:latin typeface="+mn-ea"/>
              </a:rPr>
              <a:t>精准扶贫的保证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5" name="e096f51c-4f1e-495d-bd5a-626068a15e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27315" y="1538290"/>
            <a:ext cx="11056109" cy="5312469"/>
            <a:chOff x="656437" y="1202453"/>
            <a:chExt cx="11056109" cy="5312469"/>
          </a:xfrm>
        </p:grpSpPr>
        <p:grpSp>
          <p:nvGrpSpPr>
            <p:cNvPr id="6" name="ísḷïdê"/>
            <p:cNvGrpSpPr/>
            <p:nvPr/>
          </p:nvGrpSpPr>
          <p:grpSpPr>
            <a:xfrm>
              <a:off x="656437" y="1763999"/>
              <a:ext cx="5252265" cy="3675309"/>
              <a:chOff x="265275" y="2155651"/>
              <a:chExt cx="3644216" cy="2550066"/>
            </a:xfrm>
          </p:grpSpPr>
          <p:grpSp>
            <p:nvGrpSpPr>
              <p:cNvPr id="23" name="îṧḻíḍé"/>
              <p:cNvGrpSpPr/>
              <p:nvPr/>
            </p:nvGrpSpPr>
            <p:grpSpPr>
              <a:xfrm>
                <a:off x="265275" y="2732647"/>
                <a:ext cx="2911852" cy="1973070"/>
                <a:chOff x="11271562" y="5846272"/>
                <a:chExt cx="7765365" cy="5261809"/>
              </a:xfrm>
            </p:grpSpPr>
            <p:sp>
              <p:nvSpPr>
                <p:cNvPr id="50" name="ïŝḷîḍê"/>
                <p:cNvSpPr/>
                <p:nvPr/>
              </p:nvSpPr>
              <p:spPr bwMode="auto">
                <a:xfrm rot="21133775">
                  <a:off x="11271562" y="5846272"/>
                  <a:ext cx="6795862" cy="3842141"/>
                </a:xfrm>
                <a:custGeom>
                  <a:avLst/>
                  <a:gdLst>
                    <a:gd name="T0" fmla="*/ 13994 w 13995"/>
                    <a:gd name="T1" fmla="*/ 94 h 7912"/>
                    <a:gd name="T2" fmla="*/ 13994 w 13995"/>
                    <a:gd name="T3" fmla="*/ 94 h 7912"/>
                    <a:gd name="T4" fmla="*/ 1785 w 13995"/>
                    <a:gd name="T5" fmla="*/ 2928 h 7912"/>
                    <a:gd name="T6" fmla="*/ 5733 w 13995"/>
                    <a:gd name="T7" fmla="*/ 7789 h 79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995" h="7912">
                      <a:moveTo>
                        <a:pt x="13994" y="94"/>
                      </a:moveTo>
                      <a:lnTo>
                        <a:pt x="13994" y="94"/>
                      </a:lnTo>
                      <a:cubicBezTo>
                        <a:pt x="10563" y="1841"/>
                        <a:pt x="3565" y="0"/>
                        <a:pt x="1785" y="2928"/>
                      </a:cubicBezTo>
                      <a:cubicBezTo>
                        <a:pt x="0" y="5854"/>
                        <a:pt x="2750" y="7911"/>
                        <a:pt x="5733" y="7789"/>
                      </a:cubicBezTo>
                    </a:path>
                  </a:pathLst>
                </a:custGeom>
                <a:noFill/>
                <a:ln w="20160" cap="flat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  <a:effectLst/>
              </p:spPr>
              <p:txBody>
                <a:bodyPr lIns="57134" tIns="28567" rIns="57134" bIns="28567"/>
                <a:lstStyle/>
                <a:p>
                  <a:endParaRPr lang="en-US" sz="1280" dirty="0"/>
                </a:p>
              </p:txBody>
            </p:sp>
            <p:sp>
              <p:nvSpPr>
                <p:cNvPr id="51" name="išļíḍê"/>
                <p:cNvSpPr/>
                <p:nvPr/>
              </p:nvSpPr>
              <p:spPr bwMode="auto">
                <a:xfrm rot="21133775">
                  <a:off x="12241065" y="7265940"/>
                  <a:ext cx="6795862" cy="3842141"/>
                </a:xfrm>
                <a:custGeom>
                  <a:avLst/>
                  <a:gdLst>
                    <a:gd name="T0" fmla="*/ 13995 w 13996"/>
                    <a:gd name="T1" fmla="*/ 94 h 7912"/>
                    <a:gd name="T2" fmla="*/ 13995 w 13996"/>
                    <a:gd name="T3" fmla="*/ 94 h 7912"/>
                    <a:gd name="T4" fmla="*/ 1786 w 13996"/>
                    <a:gd name="T5" fmla="*/ 2927 h 7912"/>
                    <a:gd name="T6" fmla="*/ 5734 w 13996"/>
                    <a:gd name="T7" fmla="*/ 7789 h 79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996" h="7912">
                      <a:moveTo>
                        <a:pt x="13995" y="94"/>
                      </a:moveTo>
                      <a:lnTo>
                        <a:pt x="13995" y="94"/>
                      </a:lnTo>
                      <a:cubicBezTo>
                        <a:pt x="10563" y="1840"/>
                        <a:pt x="3566" y="0"/>
                        <a:pt x="1786" y="2927"/>
                      </a:cubicBezTo>
                      <a:cubicBezTo>
                        <a:pt x="0" y="5854"/>
                        <a:pt x="2751" y="7911"/>
                        <a:pt x="5734" y="7789"/>
                      </a:cubicBezTo>
                    </a:path>
                  </a:pathLst>
                </a:custGeom>
                <a:noFill/>
                <a:ln w="20160" cap="flat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  <a:effectLst/>
              </p:spPr>
              <p:txBody>
                <a:bodyPr lIns="57134" tIns="28567" rIns="57134" bIns="28567"/>
                <a:lstStyle/>
                <a:p>
                  <a:endParaRPr lang="en-US" sz="1280" dirty="0"/>
                </a:p>
              </p:txBody>
            </p:sp>
            <p:sp>
              <p:nvSpPr>
                <p:cNvPr id="52" name="íśľïḋè"/>
                <p:cNvSpPr/>
                <p:nvPr/>
              </p:nvSpPr>
              <p:spPr bwMode="auto">
                <a:xfrm rot="21133775">
                  <a:off x="11342175" y="6807155"/>
                  <a:ext cx="6795862" cy="3842141"/>
                </a:xfrm>
                <a:custGeom>
                  <a:avLst/>
                  <a:gdLst>
                    <a:gd name="T0" fmla="*/ 13994 w 13995"/>
                    <a:gd name="T1" fmla="*/ 94 h 7912"/>
                    <a:gd name="T2" fmla="*/ 13994 w 13995"/>
                    <a:gd name="T3" fmla="*/ 94 h 7912"/>
                    <a:gd name="T4" fmla="*/ 1785 w 13995"/>
                    <a:gd name="T5" fmla="*/ 2926 h 7912"/>
                    <a:gd name="T6" fmla="*/ 5739 w 13995"/>
                    <a:gd name="T7" fmla="*/ 7789 h 79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995" h="7912">
                      <a:moveTo>
                        <a:pt x="13994" y="94"/>
                      </a:moveTo>
                      <a:lnTo>
                        <a:pt x="13994" y="94"/>
                      </a:lnTo>
                      <a:cubicBezTo>
                        <a:pt x="10568" y="1840"/>
                        <a:pt x="3571" y="0"/>
                        <a:pt x="1785" y="2926"/>
                      </a:cubicBezTo>
                      <a:cubicBezTo>
                        <a:pt x="0" y="5854"/>
                        <a:pt x="2756" y="7911"/>
                        <a:pt x="5739" y="7789"/>
                      </a:cubicBezTo>
                    </a:path>
                  </a:pathLst>
                </a:custGeom>
                <a:noFill/>
                <a:ln w="59760" cap="flat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  <a:effectLst/>
              </p:spPr>
              <p:txBody>
                <a:bodyPr lIns="57134" tIns="28567" rIns="57134" bIns="28567"/>
                <a:lstStyle/>
                <a:p>
                  <a:endParaRPr lang="en-US" sz="1280" dirty="0"/>
                </a:p>
              </p:txBody>
            </p:sp>
          </p:grpSp>
          <p:grpSp>
            <p:nvGrpSpPr>
              <p:cNvPr id="24" name="ïšlîḍe"/>
              <p:cNvGrpSpPr/>
              <p:nvPr/>
            </p:nvGrpSpPr>
            <p:grpSpPr>
              <a:xfrm>
                <a:off x="2560364" y="2155651"/>
                <a:ext cx="1349127" cy="1051699"/>
                <a:chOff x="2560364" y="2155651"/>
                <a:chExt cx="1349127" cy="1051699"/>
              </a:xfrm>
              <a:solidFill>
                <a:schemeClr val="tx2"/>
              </a:solidFill>
            </p:grpSpPr>
            <p:sp>
              <p:nvSpPr>
                <p:cNvPr id="25" name="îṩḻíďè"/>
                <p:cNvSpPr/>
                <p:nvPr/>
              </p:nvSpPr>
              <p:spPr bwMode="auto">
                <a:xfrm rot="21133775">
                  <a:off x="2951193" y="2735395"/>
                  <a:ext cx="485736" cy="383872"/>
                </a:xfrm>
                <a:custGeom>
                  <a:avLst/>
                  <a:gdLst>
                    <a:gd name="T0" fmla="*/ 1936 w 2669"/>
                    <a:gd name="T1" fmla="*/ 820 h 2108"/>
                    <a:gd name="T2" fmla="*/ 1936 w 2669"/>
                    <a:gd name="T3" fmla="*/ 820 h 2108"/>
                    <a:gd name="T4" fmla="*/ 2668 w 2669"/>
                    <a:gd name="T5" fmla="*/ 0 h 2108"/>
                    <a:gd name="T6" fmla="*/ 572 w 2669"/>
                    <a:gd name="T7" fmla="*/ 793 h 2108"/>
                    <a:gd name="T8" fmla="*/ 455 w 2669"/>
                    <a:gd name="T9" fmla="*/ 1658 h 2108"/>
                    <a:gd name="T10" fmla="*/ 1936 w 2669"/>
                    <a:gd name="T11" fmla="*/ 820 h 2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69" h="2108">
                      <a:moveTo>
                        <a:pt x="1936" y="820"/>
                      </a:moveTo>
                      <a:lnTo>
                        <a:pt x="1936" y="820"/>
                      </a:lnTo>
                      <a:cubicBezTo>
                        <a:pt x="1936" y="820"/>
                        <a:pt x="1686" y="482"/>
                        <a:pt x="2668" y="0"/>
                      </a:cubicBezTo>
                      <a:cubicBezTo>
                        <a:pt x="572" y="793"/>
                        <a:pt x="572" y="793"/>
                        <a:pt x="572" y="793"/>
                      </a:cubicBezTo>
                      <a:cubicBezTo>
                        <a:pt x="572" y="793"/>
                        <a:pt x="910" y="1214"/>
                        <a:pt x="455" y="1658"/>
                      </a:cubicBezTo>
                      <a:cubicBezTo>
                        <a:pt x="0" y="2107"/>
                        <a:pt x="1936" y="820"/>
                        <a:pt x="1936" y="82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26" name="íšlîḍé"/>
                <p:cNvSpPr/>
                <p:nvPr/>
              </p:nvSpPr>
              <p:spPr bwMode="auto">
                <a:xfrm rot="21133775">
                  <a:off x="3001226" y="2826280"/>
                  <a:ext cx="485736" cy="305973"/>
                </a:xfrm>
                <a:custGeom>
                  <a:avLst/>
                  <a:gdLst>
                    <a:gd name="T0" fmla="*/ 2667 w 2668"/>
                    <a:gd name="T1" fmla="*/ 222 h 1681"/>
                    <a:gd name="T2" fmla="*/ 2667 w 2668"/>
                    <a:gd name="T3" fmla="*/ 222 h 1681"/>
                    <a:gd name="T4" fmla="*/ 1586 w 2668"/>
                    <a:gd name="T5" fmla="*/ 1198 h 1681"/>
                    <a:gd name="T6" fmla="*/ 133 w 2668"/>
                    <a:gd name="T7" fmla="*/ 1630 h 1681"/>
                    <a:gd name="T8" fmla="*/ 67 w 2668"/>
                    <a:gd name="T9" fmla="*/ 1497 h 1681"/>
                    <a:gd name="T10" fmla="*/ 0 w 2668"/>
                    <a:gd name="T11" fmla="*/ 1364 h 1681"/>
                    <a:gd name="T12" fmla="*/ 1231 w 2668"/>
                    <a:gd name="T13" fmla="*/ 483 h 1681"/>
                    <a:gd name="T14" fmla="*/ 2667 w 2668"/>
                    <a:gd name="T15" fmla="*/ 222 h 16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68" h="1681">
                      <a:moveTo>
                        <a:pt x="2667" y="222"/>
                      </a:moveTo>
                      <a:lnTo>
                        <a:pt x="2667" y="222"/>
                      </a:lnTo>
                      <a:cubicBezTo>
                        <a:pt x="2667" y="222"/>
                        <a:pt x="2573" y="715"/>
                        <a:pt x="1586" y="1198"/>
                      </a:cubicBezTo>
                      <a:cubicBezTo>
                        <a:pt x="599" y="1680"/>
                        <a:pt x="133" y="1630"/>
                        <a:pt x="133" y="1630"/>
                      </a:cubicBezTo>
                      <a:cubicBezTo>
                        <a:pt x="67" y="1497"/>
                        <a:pt x="67" y="1497"/>
                        <a:pt x="67" y="1497"/>
                      </a:cubicBezTo>
                      <a:cubicBezTo>
                        <a:pt x="0" y="1364"/>
                        <a:pt x="0" y="1364"/>
                        <a:pt x="0" y="1364"/>
                      </a:cubicBezTo>
                      <a:cubicBezTo>
                        <a:pt x="0" y="1364"/>
                        <a:pt x="244" y="965"/>
                        <a:pt x="1231" y="483"/>
                      </a:cubicBezTo>
                      <a:cubicBezTo>
                        <a:pt x="2224" y="0"/>
                        <a:pt x="2667" y="222"/>
                        <a:pt x="2667" y="22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27" name="iṡļidè"/>
                <p:cNvSpPr/>
                <p:nvPr/>
              </p:nvSpPr>
              <p:spPr bwMode="auto">
                <a:xfrm rot="21133775">
                  <a:off x="3303975" y="2854171"/>
                  <a:ext cx="89118" cy="130099"/>
                </a:xfrm>
                <a:custGeom>
                  <a:avLst/>
                  <a:gdLst>
                    <a:gd name="T0" fmla="*/ 488 w 489"/>
                    <a:gd name="T1" fmla="*/ 593 h 716"/>
                    <a:gd name="T2" fmla="*/ 488 w 489"/>
                    <a:gd name="T3" fmla="*/ 593 h 716"/>
                    <a:gd name="T4" fmla="*/ 321 w 489"/>
                    <a:gd name="T5" fmla="*/ 715 h 716"/>
                    <a:gd name="T6" fmla="*/ 0 w 489"/>
                    <a:gd name="T7" fmla="*/ 55 h 716"/>
                    <a:gd name="T8" fmla="*/ 199 w 489"/>
                    <a:gd name="T9" fmla="*/ 0 h 716"/>
                    <a:gd name="T10" fmla="*/ 488 w 489"/>
                    <a:gd name="T11" fmla="*/ 593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9" h="716">
                      <a:moveTo>
                        <a:pt x="488" y="593"/>
                      </a:moveTo>
                      <a:lnTo>
                        <a:pt x="488" y="593"/>
                      </a:lnTo>
                      <a:cubicBezTo>
                        <a:pt x="438" y="632"/>
                        <a:pt x="382" y="671"/>
                        <a:pt x="321" y="71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72" y="33"/>
                        <a:pt x="138" y="11"/>
                        <a:pt x="199" y="0"/>
                      </a:cubicBezTo>
                      <a:lnTo>
                        <a:pt x="488" y="593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28" name="îŝļïḋe"/>
                <p:cNvSpPr/>
                <p:nvPr/>
              </p:nvSpPr>
              <p:spPr bwMode="auto">
                <a:xfrm rot="21133775">
                  <a:off x="3364134" y="2824977"/>
                  <a:ext cx="109993" cy="106810"/>
                </a:xfrm>
                <a:custGeom>
                  <a:avLst/>
                  <a:gdLst>
                    <a:gd name="T0" fmla="*/ 0 w 605"/>
                    <a:gd name="T1" fmla="*/ 66 h 588"/>
                    <a:gd name="T2" fmla="*/ 0 w 605"/>
                    <a:gd name="T3" fmla="*/ 66 h 588"/>
                    <a:gd name="T4" fmla="*/ 604 w 605"/>
                    <a:gd name="T5" fmla="*/ 94 h 588"/>
                    <a:gd name="T6" fmla="*/ 255 w 605"/>
                    <a:gd name="T7" fmla="*/ 587 h 588"/>
                    <a:gd name="T8" fmla="*/ 0 w 605"/>
                    <a:gd name="T9" fmla="*/ 66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5" h="588">
                      <a:moveTo>
                        <a:pt x="0" y="66"/>
                      </a:moveTo>
                      <a:lnTo>
                        <a:pt x="0" y="66"/>
                      </a:lnTo>
                      <a:cubicBezTo>
                        <a:pt x="416" y="0"/>
                        <a:pt x="604" y="94"/>
                        <a:pt x="604" y="94"/>
                      </a:cubicBezTo>
                      <a:cubicBezTo>
                        <a:pt x="604" y="94"/>
                        <a:pt x="566" y="305"/>
                        <a:pt x="255" y="587"/>
                      </a:cubicBezTo>
                      <a:lnTo>
                        <a:pt x="0" y="66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29" name="iṡliḋê"/>
                <p:cNvSpPr/>
                <p:nvPr/>
              </p:nvSpPr>
              <p:spPr bwMode="auto">
                <a:xfrm rot="21133775">
                  <a:off x="2978051" y="3107357"/>
                  <a:ext cx="67441" cy="73884"/>
                </a:xfrm>
                <a:custGeom>
                  <a:avLst/>
                  <a:gdLst>
                    <a:gd name="T0" fmla="*/ 0 w 372"/>
                    <a:gd name="T1" fmla="*/ 83 h 406"/>
                    <a:gd name="T2" fmla="*/ 161 w 372"/>
                    <a:gd name="T3" fmla="*/ 405 h 406"/>
                    <a:gd name="T4" fmla="*/ 371 w 372"/>
                    <a:gd name="T5" fmla="*/ 272 h 406"/>
                    <a:gd name="T6" fmla="*/ 238 w 372"/>
                    <a:gd name="T7" fmla="*/ 0 h 406"/>
                    <a:gd name="T8" fmla="*/ 0 w 372"/>
                    <a:gd name="T9" fmla="*/ 83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2" h="406">
                      <a:moveTo>
                        <a:pt x="0" y="83"/>
                      </a:moveTo>
                      <a:lnTo>
                        <a:pt x="161" y="405"/>
                      </a:lnTo>
                      <a:lnTo>
                        <a:pt x="371" y="272"/>
                      </a:lnTo>
                      <a:lnTo>
                        <a:pt x="238" y="0"/>
                      </a:lnTo>
                      <a:lnTo>
                        <a:pt x="0" y="83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30" name="ïṧḻîḍê"/>
                <p:cNvSpPr/>
                <p:nvPr/>
              </p:nvSpPr>
              <p:spPr bwMode="auto">
                <a:xfrm rot="21133775">
                  <a:off x="2916740" y="3131058"/>
                  <a:ext cx="92330" cy="76292"/>
                </a:xfrm>
                <a:custGeom>
                  <a:avLst/>
                  <a:gdLst>
                    <a:gd name="T0" fmla="*/ 354 w 505"/>
                    <a:gd name="T1" fmla="*/ 5 h 417"/>
                    <a:gd name="T2" fmla="*/ 354 w 505"/>
                    <a:gd name="T3" fmla="*/ 5 h 417"/>
                    <a:gd name="T4" fmla="*/ 432 w 505"/>
                    <a:gd name="T5" fmla="*/ 155 h 417"/>
                    <a:gd name="T6" fmla="*/ 504 w 505"/>
                    <a:gd name="T7" fmla="*/ 305 h 417"/>
                    <a:gd name="T8" fmla="*/ 349 w 505"/>
                    <a:gd name="T9" fmla="*/ 416 h 417"/>
                    <a:gd name="T10" fmla="*/ 360 w 505"/>
                    <a:gd name="T11" fmla="*/ 333 h 417"/>
                    <a:gd name="T12" fmla="*/ 0 w 505"/>
                    <a:gd name="T13" fmla="*/ 366 h 417"/>
                    <a:gd name="T14" fmla="*/ 244 w 505"/>
                    <a:gd name="T15" fmla="*/ 100 h 417"/>
                    <a:gd name="T16" fmla="*/ 177 w 505"/>
                    <a:gd name="T17" fmla="*/ 61 h 417"/>
                    <a:gd name="T18" fmla="*/ 354 w 505"/>
                    <a:gd name="T19" fmla="*/ 5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5" h="417">
                      <a:moveTo>
                        <a:pt x="354" y="5"/>
                      </a:moveTo>
                      <a:lnTo>
                        <a:pt x="354" y="5"/>
                      </a:lnTo>
                      <a:cubicBezTo>
                        <a:pt x="432" y="155"/>
                        <a:pt x="432" y="155"/>
                        <a:pt x="432" y="155"/>
                      </a:cubicBezTo>
                      <a:cubicBezTo>
                        <a:pt x="504" y="305"/>
                        <a:pt x="504" y="305"/>
                        <a:pt x="504" y="305"/>
                      </a:cubicBezTo>
                      <a:cubicBezTo>
                        <a:pt x="504" y="305"/>
                        <a:pt x="449" y="388"/>
                        <a:pt x="349" y="416"/>
                      </a:cubicBezTo>
                      <a:cubicBezTo>
                        <a:pt x="349" y="416"/>
                        <a:pt x="382" y="355"/>
                        <a:pt x="360" y="333"/>
                      </a:cubicBezTo>
                      <a:cubicBezTo>
                        <a:pt x="360" y="333"/>
                        <a:pt x="155" y="416"/>
                        <a:pt x="0" y="366"/>
                      </a:cubicBezTo>
                      <a:cubicBezTo>
                        <a:pt x="55" y="216"/>
                        <a:pt x="244" y="100"/>
                        <a:pt x="244" y="100"/>
                      </a:cubicBezTo>
                      <a:cubicBezTo>
                        <a:pt x="244" y="72"/>
                        <a:pt x="177" y="61"/>
                        <a:pt x="177" y="61"/>
                      </a:cubicBezTo>
                      <a:cubicBezTo>
                        <a:pt x="255" y="0"/>
                        <a:pt x="354" y="5"/>
                        <a:pt x="35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31" name="íṥḷíḍé"/>
                <p:cNvSpPr/>
                <p:nvPr/>
              </p:nvSpPr>
              <p:spPr bwMode="auto">
                <a:xfrm rot="21133775">
                  <a:off x="2936825" y="3131463"/>
                  <a:ext cx="69047" cy="62640"/>
                </a:xfrm>
                <a:custGeom>
                  <a:avLst/>
                  <a:gdLst>
                    <a:gd name="T0" fmla="*/ 266 w 378"/>
                    <a:gd name="T1" fmla="*/ 33 h 345"/>
                    <a:gd name="T2" fmla="*/ 266 w 378"/>
                    <a:gd name="T3" fmla="*/ 33 h 345"/>
                    <a:gd name="T4" fmla="*/ 321 w 378"/>
                    <a:gd name="T5" fmla="*/ 144 h 345"/>
                    <a:gd name="T6" fmla="*/ 377 w 378"/>
                    <a:gd name="T7" fmla="*/ 255 h 345"/>
                    <a:gd name="T8" fmla="*/ 288 w 378"/>
                    <a:gd name="T9" fmla="*/ 344 h 345"/>
                    <a:gd name="T10" fmla="*/ 266 w 378"/>
                    <a:gd name="T11" fmla="*/ 277 h 345"/>
                    <a:gd name="T12" fmla="*/ 0 w 378"/>
                    <a:gd name="T13" fmla="*/ 299 h 345"/>
                    <a:gd name="T14" fmla="*/ 182 w 378"/>
                    <a:gd name="T15" fmla="*/ 105 h 345"/>
                    <a:gd name="T16" fmla="*/ 138 w 378"/>
                    <a:gd name="T17" fmla="*/ 50 h 345"/>
                    <a:gd name="T18" fmla="*/ 266 w 378"/>
                    <a:gd name="T19" fmla="*/ 33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8" h="345">
                      <a:moveTo>
                        <a:pt x="266" y="33"/>
                      </a:moveTo>
                      <a:lnTo>
                        <a:pt x="266" y="33"/>
                      </a:lnTo>
                      <a:cubicBezTo>
                        <a:pt x="321" y="144"/>
                        <a:pt x="321" y="144"/>
                        <a:pt x="321" y="144"/>
                      </a:cubicBezTo>
                      <a:cubicBezTo>
                        <a:pt x="377" y="255"/>
                        <a:pt x="377" y="255"/>
                        <a:pt x="377" y="255"/>
                      </a:cubicBezTo>
                      <a:cubicBezTo>
                        <a:pt x="377" y="255"/>
                        <a:pt x="360" y="327"/>
                        <a:pt x="288" y="344"/>
                      </a:cubicBezTo>
                      <a:cubicBezTo>
                        <a:pt x="288" y="344"/>
                        <a:pt x="282" y="294"/>
                        <a:pt x="266" y="277"/>
                      </a:cubicBezTo>
                      <a:cubicBezTo>
                        <a:pt x="266" y="277"/>
                        <a:pt x="116" y="338"/>
                        <a:pt x="0" y="299"/>
                      </a:cubicBezTo>
                      <a:cubicBezTo>
                        <a:pt x="38" y="188"/>
                        <a:pt x="182" y="105"/>
                        <a:pt x="182" y="105"/>
                      </a:cubicBezTo>
                      <a:cubicBezTo>
                        <a:pt x="177" y="83"/>
                        <a:pt x="138" y="50"/>
                        <a:pt x="138" y="50"/>
                      </a:cubicBezTo>
                      <a:cubicBezTo>
                        <a:pt x="199" y="0"/>
                        <a:pt x="266" y="33"/>
                        <a:pt x="266" y="3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32" name="îṥľiḋe"/>
                <p:cNvSpPr/>
                <p:nvPr/>
              </p:nvSpPr>
              <p:spPr bwMode="auto">
                <a:xfrm rot="21133775">
                  <a:off x="2957462" y="3140829"/>
                  <a:ext cx="43355" cy="39351"/>
                </a:xfrm>
                <a:custGeom>
                  <a:avLst/>
                  <a:gdLst>
                    <a:gd name="T0" fmla="*/ 172 w 239"/>
                    <a:gd name="T1" fmla="*/ 17 h 218"/>
                    <a:gd name="T2" fmla="*/ 172 w 239"/>
                    <a:gd name="T3" fmla="*/ 17 h 218"/>
                    <a:gd name="T4" fmla="*/ 205 w 239"/>
                    <a:gd name="T5" fmla="*/ 89 h 218"/>
                    <a:gd name="T6" fmla="*/ 238 w 239"/>
                    <a:gd name="T7" fmla="*/ 161 h 218"/>
                    <a:gd name="T8" fmla="*/ 183 w 239"/>
                    <a:gd name="T9" fmla="*/ 217 h 218"/>
                    <a:gd name="T10" fmla="*/ 172 w 239"/>
                    <a:gd name="T11" fmla="*/ 172 h 218"/>
                    <a:gd name="T12" fmla="*/ 0 w 239"/>
                    <a:gd name="T13" fmla="*/ 189 h 218"/>
                    <a:gd name="T14" fmla="*/ 116 w 239"/>
                    <a:gd name="T15" fmla="*/ 61 h 218"/>
                    <a:gd name="T16" fmla="*/ 89 w 239"/>
                    <a:gd name="T17" fmla="*/ 28 h 218"/>
                    <a:gd name="T18" fmla="*/ 172 w 239"/>
                    <a:gd name="T19" fmla="*/ 17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9" h="218">
                      <a:moveTo>
                        <a:pt x="172" y="17"/>
                      </a:moveTo>
                      <a:lnTo>
                        <a:pt x="172" y="17"/>
                      </a:lnTo>
                      <a:cubicBezTo>
                        <a:pt x="205" y="89"/>
                        <a:pt x="205" y="89"/>
                        <a:pt x="205" y="89"/>
                      </a:cubicBezTo>
                      <a:cubicBezTo>
                        <a:pt x="238" y="161"/>
                        <a:pt x="238" y="161"/>
                        <a:pt x="238" y="161"/>
                      </a:cubicBezTo>
                      <a:cubicBezTo>
                        <a:pt x="238" y="161"/>
                        <a:pt x="227" y="200"/>
                        <a:pt x="183" y="217"/>
                      </a:cubicBezTo>
                      <a:cubicBezTo>
                        <a:pt x="183" y="217"/>
                        <a:pt x="183" y="183"/>
                        <a:pt x="172" y="172"/>
                      </a:cubicBezTo>
                      <a:cubicBezTo>
                        <a:pt x="172" y="172"/>
                        <a:pt x="72" y="211"/>
                        <a:pt x="0" y="189"/>
                      </a:cubicBezTo>
                      <a:cubicBezTo>
                        <a:pt x="28" y="117"/>
                        <a:pt x="116" y="61"/>
                        <a:pt x="116" y="61"/>
                      </a:cubicBezTo>
                      <a:cubicBezTo>
                        <a:pt x="116" y="50"/>
                        <a:pt x="89" y="28"/>
                        <a:pt x="89" y="28"/>
                      </a:cubicBezTo>
                      <a:cubicBezTo>
                        <a:pt x="127" y="0"/>
                        <a:pt x="172" y="17"/>
                        <a:pt x="172" y="1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33" name="i$1ïḋé"/>
                <p:cNvSpPr/>
                <p:nvPr/>
              </p:nvSpPr>
              <p:spPr bwMode="auto">
                <a:xfrm rot="21133775">
                  <a:off x="2625415" y="2447778"/>
                  <a:ext cx="601350" cy="214422"/>
                </a:xfrm>
                <a:custGeom>
                  <a:avLst/>
                  <a:gdLst>
                    <a:gd name="T0" fmla="*/ 2202 w 3301"/>
                    <a:gd name="T1" fmla="*/ 77 h 1176"/>
                    <a:gd name="T2" fmla="*/ 2202 w 3301"/>
                    <a:gd name="T3" fmla="*/ 77 h 1176"/>
                    <a:gd name="T4" fmla="*/ 3300 w 3301"/>
                    <a:gd name="T5" fmla="*/ 0 h 1176"/>
                    <a:gd name="T6" fmla="*/ 1392 w 3301"/>
                    <a:gd name="T7" fmla="*/ 1175 h 1176"/>
                    <a:gd name="T8" fmla="*/ 633 w 3301"/>
                    <a:gd name="T9" fmla="*/ 732 h 1176"/>
                    <a:gd name="T10" fmla="*/ 2202 w 3301"/>
                    <a:gd name="T11" fmla="*/ 77 h 1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01" h="1176">
                      <a:moveTo>
                        <a:pt x="2202" y="77"/>
                      </a:moveTo>
                      <a:lnTo>
                        <a:pt x="2202" y="77"/>
                      </a:lnTo>
                      <a:cubicBezTo>
                        <a:pt x="2202" y="77"/>
                        <a:pt x="2318" y="482"/>
                        <a:pt x="3300" y="0"/>
                      </a:cubicBezTo>
                      <a:cubicBezTo>
                        <a:pt x="1392" y="1175"/>
                        <a:pt x="1392" y="1175"/>
                        <a:pt x="1392" y="1175"/>
                      </a:cubicBezTo>
                      <a:cubicBezTo>
                        <a:pt x="1392" y="1175"/>
                        <a:pt x="1265" y="648"/>
                        <a:pt x="633" y="732"/>
                      </a:cubicBezTo>
                      <a:cubicBezTo>
                        <a:pt x="0" y="820"/>
                        <a:pt x="2202" y="77"/>
                        <a:pt x="2202" y="7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34" name="îŝlïdé"/>
                <p:cNvSpPr/>
                <p:nvPr/>
              </p:nvSpPr>
              <p:spPr bwMode="auto">
                <a:xfrm rot="21133775">
                  <a:off x="2712413" y="2158669"/>
                  <a:ext cx="1197078" cy="756501"/>
                </a:xfrm>
                <a:custGeom>
                  <a:avLst/>
                  <a:gdLst>
                    <a:gd name="T0" fmla="*/ 6576 w 6577"/>
                    <a:gd name="T1" fmla="*/ 555 h 4154"/>
                    <a:gd name="T2" fmla="*/ 6576 w 6577"/>
                    <a:gd name="T3" fmla="*/ 555 h 4154"/>
                    <a:gd name="T4" fmla="*/ 3038 w 6577"/>
                    <a:gd name="T5" fmla="*/ 1192 h 4154"/>
                    <a:gd name="T6" fmla="*/ 0 w 6577"/>
                    <a:gd name="T7" fmla="*/ 3371 h 4154"/>
                    <a:gd name="T8" fmla="*/ 161 w 6577"/>
                    <a:gd name="T9" fmla="*/ 3698 h 4154"/>
                    <a:gd name="T10" fmla="*/ 321 w 6577"/>
                    <a:gd name="T11" fmla="*/ 4031 h 4154"/>
                    <a:gd name="T12" fmla="*/ 3903 w 6577"/>
                    <a:gd name="T13" fmla="*/ 2961 h 4154"/>
                    <a:gd name="T14" fmla="*/ 6576 w 6577"/>
                    <a:gd name="T15" fmla="*/ 555 h 4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577" h="4154">
                      <a:moveTo>
                        <a:pt x="6576" y="555"/>
                      </a:moveTo>
                      <a:lnTo>
                        <a:pt x="6576" y="555"/>
                      </a:lnTo>
                      <a:cubicBezTo>
                        <a:pt x="6576" y="555"/>
                        <a:pt x="5472" y="0"/>
                        <a:pt x="3038" y="1192"/>
                      </a:cubicBezTo>
                      <a:cubicBezTo>
                        <a:pt x="604" y="2390"/>
                        <a:pt x="0" y="3371"/>
                        <a:pt x="0" y="3371"/>
                      </a:cubicBezTo>
                      <a:cubicBezTo>
                        <a:pt x="161" y="3698"/>
                        <a:pt x="161" y="3698"/>
                        <a:pt x="161" y="3698"/>
                      </a:cubicBezTo>
                      <a:cubicBezTo>
                        <a:pt x="321" y="4031"/>
                        <a:pt x="321" y="4031"/>
                        <a:pt x="321" y="4031"/>
                      </a:cubicBezTo>
                      <a:cubicBezTo>
                        <a:pt x="321" y="4031"/>
                        <a:pt x="1469" y="4153"/>
                        <a:pt x="3903" y="2961"/>
                      </a:cubicBezTo>
                      <a:cubicBezTo>
                        <a:pt x="6343" y="1763"/>
                        <a:pt x="6576" y="555"/>
                        <a:pt x="6576" y="55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35" name="iṡļíḓé"/>
                <p:cNvSpPr/>
                <p:nvPr/>
              </p:nvSpPr>
              <p:spPr bwMode="auto">
                <a:xfrm rot="21133775">
                  <a:off x="2842142" y="2661946"/>
                  <a:ext cx="192689" cy="270637"/>
                </a:xfrm>
                <a:custGeom>
                  <a:avLst/>
                  <a:gdLst>
                    <a:gd name="T0" fmla="*/ 571 w 1060"/>
                    <a:gd name="T1" fmla="*/ 1486 h 1487"/>
                    <a:gd name="T2" fmla="*/ 571 w 1060"/>
                    <a:gd name="T3" fmla="*/ 1486 h 1487"/>
                    <a:gd name="T4" fmla="*/ 1059 w 1060"/>
                    <a:gd name="T5" fmla="*/ 1381 h 1487"/>
                    <a:gd name="T6" fmla="*/ 382 w 1060"/>
                    <a:gd name="T7" fmla="*/ 0 h 1487"/>
                    <a:gd name="T8" fmla="*/ 0 w 1060"/>
                    <a:gd name="T9" fmla="*/ 316 h 1487"/>
                    <a:gd name="T10" fmla="*/ 571 w 1060"/>
                    <a:gd name="T11" fmla="*/ 1486 h 1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0" h="1487">
                      <a:moveTo>
                        <a:pt x="571" y="1486"/>
                      </a:moveTo>
                      <a:lnTo>
                        <a:pt x="571" y="1486"/>
                      </a:lnTo>
                      <a:cubicBezTo>
                        <a:pt x="715" y="1458"/>
                        <a:pt x="876" y="1425"/>
                        <a:pt x="1059" y="1381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232" y="117"/>
                        <a:pt x="105" y="222"/>
                        <a:pt x="0" y="316"/>
                      </a:cubicBezTo>
                      <a:lnTo>
                        <a:pt x="571" y="1486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36" name="îṩḻïḓé"/>
                <p:cNvSpPr/>
                <p:nvPr/>
              </p:nvSpPr>
              <p:spPr bwMode="auto">
                <a:xfrm rot="21133775">
                  <a:off x="3619268" y="2155651"/>
                  <a:ext cx="260933" cy="257788"/>
                </a:xfrm>
                <a:custGeom>
                  <a:avLst/>
                  <a:gdLst>
                    <a:gd name="T0" fmla="*/ 616 w 1432"/>
                    <a:gd name="T1" fmla="*/ 1414 h 1415"/>
                    <a:gd name="T2" fmla="*/ 616 w 1432"/>
                    <a:gd name="T3" fmla="*/ 1414 h 1415"/>
                    <a:gd name="T4" fmla="*/ 1431 w 1432"/>
                    <a:gd name="T5" fmla="*/ 233 h 1415"/>
                    <a:gd name="T6" fmla="*/ 0 w 1432"/>
                    <a:gd name="T7" fmla="*/ 155 h 1415"/>
                    <a:gd name="T8" fmla="*/ 616 w 1432"/>
                    <a:gd name="T9" fmla="*/ 1414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2" h="1415">
                      <a:moveTo>
                        <a:pt x="616" y="1414"/>
                      </a:moveTo>
                      <a:lnTo>
                        <a:pt x="616" y="1414"/>
                      </a:lnTo>
                      <a:cubicBezTo>
                        <a:pt x="1337" y="737"/>
                        <a:pt x="1431" y="233"/>
                        <a:pt x="1431" y="233"/>
                      </a:cubicBezTo>
                      <a:cubicBezTo>
                        <a:pt x="1431" y="233"/>
                        <a:pt x="976" y="0"/>
                        <a:pt x="0" y="155"/>
                      </a:cubicBezTo>
                      <a:lnTo>
                        <a:pt x="616" y="1414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37" name="î$ľiḍé"/>
                <p:cNvSpPr/>
                <p:nvPr/>
              </p:nvSpPr>
              <p:spPr bwMode="auto">
                <a:xfrm rot="21133775">
                  <a:off x="2643360" y="2293166"/>
                  <a:ext cx="485736" cy="307579"/>
                </a:xfrm>
                <a:custGeom>
                  <a:avLst/>
                  <a:gdLst>
                    <a:gd name="T0" fmla="*/ 2667 w 2668"/>
                    <a:gd name="T1" fmla="*/ 227 h 1687"/>
                    <a:gd name="T2" fmla="*/ 2667 w 2668"/>
                    <a:gd name="T3" fmla="*/ 227 h 1687"/>
                    <a:gd name="T4" fmla="*/ 1236 w 2668"/>
                    <a:gd name="T5" fmla="*/ 482 h 1687"/>
                    <a:gd name="T6" fmla="*/ 0 w 2668"/>
                    <a:gd name="T7" fmla="*/ 1364 h 1687"/>
                    <a:gd name="T8" fmla="*/ 66 w 2668"/>
                    <a:gd name="T9" fmla="*/ 1497 h 1687"/>
                    <a:gd name="T10" fmla="*/ 133 w 2668"/>
                    <a:gd name="T11" fmla="*/ 1636 h 1687"/>
                    <a:gd name="T12" fmla="*/ 1586 w 2668"/>
                    <a:gd name="T13" fmla="*/ 1198 h 1687"/>
                    <a:gd name="T14" fmla="*/ 2667 w 2668"/>
                    <a:gd name="T15" fmla="*/ 227 h 1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68" h="1687">
                      <a:moveTo>
                        <a:pt x="2667" y="227"/>
                      </a:moveTo>
                      <a:lnTo>
                        <a:pt x="2667" y="227"/>
                      </a:lnTo>
                      <a:cubicBezTo>
                        <a:pt x="2667" y="227"/>
                        <a:pt x="2223" y="0"/>
                        <a:pt x="1236" y="482"/>
                      </a:cubicBezTo>
                      <a:cubicBezTo>
                        <a:pt x="249" y="970"/>
                        <a:pt x="0" y="1364"/>
                        <a:pt x="0" y="1364"/>
                      </a:cubicBezTo>
                      <a:cubicBezTo>
                        <a:pt x="66" y="1497"/>
                        <a:pt x="66" y="1497"/>
                        <a:pt x="66" y="1497"/>
                      </a:cubicBezTo>
                      <a:cubicBezTo>
                        <a:pt x="133" y="1636"/>
                        <a:pt x="133" y="1636"/>
                        <a:pt x="133" y="1636"/>
                      </a:cubicBezTo>
                      <a:cubicBezTo>
                        <a:pt x="133" y="1636"/>
                        <a:pt x="599" y="1686"/>
                        <a:pt x="1586" y="1198"/>
                      </a:cubicBezTo>
                      <a:cubicBezTo>
                        <a:pt x="2573" y="715"/>
                        <a:pt x="2667" y="227"/>
                        <a:pt x="2667" y="22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38" name="îs1iďe"/>
                <p:cNvSpPr/>
                <p:nvPr/>
              </p:nvSpPr>
              <p:spPr bwMode="auto">
                <a:xfrm rot="21133775">
                  <a:off x="2945996" y="2321011"/>
                  <a:ext cx="89921" cy="130099"/>
                </a:xfrm>
                <a:custGeom>
                  <a:avLst/>
                  <a:gdLst>
                    <a:gd name="T0" fmla="*/ 200 w 494"/>
                    <a:gd name="T1" fmla="*/ 0 h 716"/>
                    <a:gd name="T2" fmla="*/ 200 w 494"/>
                    <a:gd name="T3" fmla="*/ 0 h 716"/>
                    <a:gd name="T4" fmla="*/ 0 w 494"/>
                    <a:gd name="T5" fmla="*/ 55 h 716"/>
                    <a:gd name="T6" fmla="*/ 322 w 494"/>
                    <a:gd name="T7" fmla="*/ 715 h 716"/>
                    <a:gd name="T8" fmla="*/ 493 w 494"/>
                    <a:gd name="T9" fmla="*/ 593 h 716"/>
                    <a:gd name="T10" fmla="*/ 200 w 494"/>
                    <a:gd name="T11" fmla="*/ 0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4" h="716">
                      <a:moveTo>
                        <a:pt x="200" y="0"/>
                      </a:moveTo>
                      <a:lnTo>
                        <a:pt x="200" y="0"/>
                      </a:lnTo>
                      <a:cubicBezTo>
                        <a:pt x="139" y="17"/>
                        <a:pt x="72" y="33"/>
                        <a:pt x="0" y="55"/>
                      </a:cubicBezTo>
                      <a:cubicBezTo>
                        <a:pt x="322" y="715"/>
                        <a:pt x="322" y="715"/>
                        <a:pt x="322" y="715"/>
                      </a:cubicBezTo>
                      <a:cubicBezTo>
                        <a:pt x="383" y="676"/>
                        <a:pt x="444" y="632"/>
                        <a:pt x="493" y="593"/>
                      </a:cubicBezTo>
                      <a:lnTo>
                        <a:pt x="20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39" name="îšļíďé"/>
                <p:cNvSpPr/>
                <p:nvPr/>
              </p:nvSpPr>
              <p:spPr bwMode="auto">
                <a:xfrm rot="21133775">
                  <a:off x="3007753" y="2291707"/>
                  <a:ext cx="109191" cy="106810"/>
                </a:xfrm>
                <a:custGeom>
                  <a:avLst/>
                  <a:gdLst>
                    <a:gd name="T0" fmla="*/ 255 w 600"/>
                    <a:gd name="T1" fmla="*/ 587 h 588"/>
                    <a:gd name="T2" fmla="*/ 255 w 600"/>
                    <a:gd name="T3" fmla="*/ 587 h 588"/>
                    <a:gd name="T4" fmla="*/ 599 w 600"/>
                    <a:gd name="T5" fmla="*/ 99 h 588"/>
                    <a:gd name="T6" fmla="*/ 0 w 600"/>
                    <a:gd name="T7" fmla="*/ 72 h 588"/>
                    <a:gd name="T8" fmla="*/ 255 w 600"/>
                    <a:gd name="T9" fmla="*/ 587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0" h="588">
                      <a:moveTo>
                        <a:pt x="255" y="587"/>
                      </a:moveTo>
                      <a:lnTo>
                        <a:pt x="255" y="587"/>
                      </a:lnTo>
                      <a:cubicBezTo>
                        <a:pt x="560" y="310"/>
                        <a:pt x="599" y="99"/>
                        <a:pt x="599" y="99"/>
                      </a:cubicBezTo>
                      <a:cubicBezTo>
                        <a:pt x="599" y="99"/>
                        <a:pt x="410" y="0"/>
                        <a:pt x="0" y="72"/>
                      </a:cubicBezTo>
                      <a:lnTo>
                        <a:pt x="255" y="587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40" name="îṥľiḋê"/>
                <p:cNvSpPr/>
                <p:nvPr/>
              </p:nvSpPr>
              <p:spPr bwMode="auto">
                <a:xfrm rot="21133775">
                  <a:off x="3396806" y="2317805"/>
                  <a:ext cx="215169" cy="215225"/>
                </a:xfrm>
                <a:custGeom>
                  <a:avLst/>
                  <a:gdLst>
                    <a:gd name="T0" fmla="*/ 821 w 1182"/>
                    <a:gd name="T1" fmla="*/ 1054 h 1182"/>
                    <a:gd name="T2" fmla="*/ 821 w 1182"/>
                    <a:gd name="T3" fmla="*/ 1054 h 1182"/>
                    <a:gd name="T4" fmla="*/ 128 w 1182"/>
                    <a:gd name="T5" fmla="*/ 821 h 1182"/>
                    <a:gd name="T6" fmla="*/ 361 w 1182"/>
                    <a:gd name="T7" fmla="*/ 122 h 1182"/>
                    <a:gd name="T8" fmla="*/ 1059 w 1182"/>
                    <a:gd name="T9" fmla="*/ 361 h 1182"/>
                    <a:gd name="T10" fmla="*/ 821 w 1182"/>
                    <a:gd name="T11" fmla="*/ 1054 h 1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2" h="1182">
                      <a:moveTo>
                        <a:pt x="821" y="1054"/>
                      </a:moveTo>
                      <a:lnTo>
                        <a:pt x="821" y="1054"/>
                      </a:lnTo>
                      <a:cubicBezTo>
                        <a:pt x="560" y="1181"/>
                        <a:pt x="250" y="1076"/>
                        <a:pt x="128" y="821"/>
                      </a:cubicBezTo>
                      <a:cubicBezTo>
                        <a:pt x="0" y="560"/>
                        <a:pt x="105" y="250"/>
                        <a:pt x="361" y="122"/>
                      </a:cubicBezTo>
                      <a:cubicBezTo>
                        <a:pt x="621" y="0"/>
                        <a:pt x="932" y="106"/>
                        <a:pt x="1059" y="361"/>
                      </a:cubicBezTo>
                      <a:cubicBezTo>
                        <a:pt x="1181" y="621"/>
                        <a:pt x="1076" y="932"/>
                        <a:pt x="821" y="105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41" name="isḷïḍê"/>
                <p:cNvSpPr/>
                <p:nvPr/>
              </p:nvSpPr>
              <p:spPr bwMode="auto">
                <a:xfrm rot="21133775">
                  <a:off x="3424046" y="2343454"/>
                  <a:ext cx="161377" cy="163025"/>
                </a:xfrm>
                <a:custGeom>
                  <a:avLst/>
                  <a:gdLst>
                    <a:gd name="T0" fmla="*/ 615 w 888"/>
                    <a:gd name="T1" fmla="*/ 792 h 893"/>
                    <a:gd name="T2" fmla="*/ 615 w 888"/>
                    <a:gd name="T3" fmla="*/ 792 h 893"/>
                    <a:gd name="T4" fmla="*/ 94 w 888"/>
                    <a:gd name="T5" fmla="*/ 615 h 893"/>
                    <a:gd name="T6" fmla="*/ 271 w 888"/>
                    <a:gd name="T7" fmla="*/ 94 h 893"/>
                    <a:gd name="T8" fmla="*/ 793 w 888"/>
                    <a:gd name="T9" fmla="*/ 277 h 893"/>
                    <a:gd name="T10" fmla="*/ 615 w 888"/>
                    <a:gd name="T11" fmla="*/ 79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8" h="893">
                      <a:moveTo>
                        <a:pt x="615" y="792"/>
                      </a:moveTo>
                      <a:lnTo>
                        <a:pt x="615" y="792"/>
                      </a:lnTo>
                      <a:cubicBezTo>
                        <a:pt x="421" y="892"/>
                        <a:pt x="188" y="809"/>
                        <a:pt x="94" y="615"/>
                      </a:cubicBezTo>
                      <a:cubicBezTo>
                        <a:pt x="0" y="426"/>
                        <a:pt x="78" y="188"/>
                        <a:pt x="271" y="94"/>
                      </a:cubicBezTo>
                      <a:cubicBezTo>
                        <a:pt x="466" y="0"/>
                        <a:pt x="699" y="83"/>
                        <a:pt x="793" y="277"/>
                      </a:cubicBezTo>
                      <a:cubicBezTo>
                        <a:pt x="887" y="465"/>
                        <a:pt x="804" y="698"/>
                        <a:pt x="615" y="79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42" name="iśľîḋe"/>
                <p:cNvSpPr/>
                <p:nvPr/>
              </p:nvSpPr>
              <p:spPr bwMode="auto">
                <a:xfrm rot="21133775">
                  <a:off x="2713466" y="2849413"/>
                  <a:ext cx="105979" cy="153388"/>
                </a:xfrm>
                <a:custGeom>
                  <a:avLst/>
                  <a:gdLst>
                    <a:gd name="T0" fmla="*/ 393 w 583"/>
                    <a:gd name="T1" fmla="*/ 843 h 844"/>
                    <a:gd name="T2" fmla="*/ 0 w 583"/>
                    <a:gd name="T3" fmla="*/ 44 h 844"/>
                    <a:gd name="T4" fmla="*/ 255 w 583"/>
                    <a:gd name="T5" fmla="*/ 0 h 844"/>
                    <a:gd name="T6" fmla="*/ 582 w 583"/>
                    <a:gd name="T7" fmla="*/ 665 h 844"/>
                    <a:gd name="T8" fmla="*/ 393 w 583"/>
                    <a:gd name="T9" fmla="*/ 843 h 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3" h="844">
                      <a:moveTo>
                        <a:pt x="393" y="843"/>
                      </a:moveTo>
                      <a:lnTo>
                        <a:pt x="0" y="44"/>
                      </a:lnTo>
                      <a:lnTo>
                        <a:pt x="255" y="0"/>
                      </a:lnTo>
                      <a:lnTo>
                        <a:pt x="582" y="665"/>
                      </a:lnTo>
                      <a:lnTo>
                        <a:pt x="393" y="843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43" name="iŝľîḋê"/>
                <p:cNvSpPr/>
                <p:nvPr/>
              </p:nvSpPr>
              <p:spPr bwMode="auto">
                <a:xfrm rot="21133775">
                  <a:off x="2620876" y="2574197"/>
                  <a:ext cx="66639" cy="73884"/>
                </a:xfrm>
                <a:custGeom>
                  <a:avLst/>
                  <a:gdLst>
                    <a:gd name="T0" fmla="*/ 155 w 367"/>
                    <a:gd name="T1" fmla="*/ 405 h 406"/>
                    <a:gd name="T2" fmla="*/ 0 w 367"/>
                    <a:gd name="T3" fmla="*/ 83 h 406"/>
                    <a:gd name="T4" fmla="*/ 233 w 367"/>
                    <a:gd name="T5" fmla="*/ 0 h 406"/>
                    <a:gd name="T6" fmla="*/ 366 w 367"/>
                    <a:gd name="T7" fmla="*/ 272 h 406"/>
                    <a:gd name="T8" fmla="*/ 155 w 367"/>
                    <a:gd name="T9" fmla="*/ 405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7" h="406">
                      <a:moveTo>
                        <a:pt x="155" y="405"/>
                      </a:moveTo>
                      <a:lnTo>
                        <a:pt x="0" y="83"/>
                      </a:lnTo>
                      <a:lnTo>
                        <a:pt x="233" y="0"/>
                      </a:lnTo>
                      <a:lnTo>
                        <a:pt x="366" y="272"/>
                      </a:lnTo>
                      <a:lnTo>
                        <a:pt x="155" y="40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44" name="îşľíḓê"/>
                <p:cNvSpPr/>
                <p:nvPr/>
              </p:nvSpPr>
              <p:spPr bwMode="auto">
                <a:xfrm rot="21133775">
                  <a:off x="2578010" y="2878149"/>
                  <a:ext cx="206337" cy="170253"/>
                </a:xfrm>
                <a:custGeom>
                  <a:avLst/>
                  <a:gdLst>
                    <a:gd name="T0" fmla="*/ 1131 w 1132"/>
                    <a:gd name="T1" fmla="*/ 688 h 933"/>
                    <a:gd name="T2" fmla="*/ 1131 w 1132"/>
                    <a:gd name="T3" fmla="*/ 688 h 933"/>
                    <a:gd name="T4" fmla="*/ 965 w 1132"/>
                    <a:gd name="T5" fmla="*/ 349 h 933"/>
                    <a:gd name="T6" fmla="*/ 798 w 1132"/>
                    <a:gd name="T7" fmla="*/ 11 h 933"/>
                    <a:gd name="T8" fmla="*/ 394 w 1132"/>
                    <a:gd name="T9" fmla="*/ 133 h 933"/>
                    <a:gd name="T10" fmla="*/ 549 w 1132"/>
                    <a:gd name="T11" fmla="*/ 227 h 933"/>
                    <a:gd name="T12" fmla="*/ 0 w 1132"/>
                    <a:gd name="T13" fmla="*/ 821 h 933"/>
                    <a:gd name="T14" fmla="*/ 804 w 1132"/>
                    <a:gd name="T15" fmla="*/ 749 h 933"/>
                    <a:gd name="T16" fmla="*/ 787 w 1132"/>
                    <a:gd name="T17" fmla="*/ 932 h 933"/>
                    <a:gd name="T18" fmla="*/ 1131 w 1132"/>
                    <a:gd name="T19" fmla="*/ 688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32" h="933">
                      <a:moveTo>
                        <a:pt x="1131" y="688"/>
                      </a:moveTo>
                      <a:lnTo>
                        <a:pt x="1131" y="688"/>
                      </a:lnTo>
                      <a:cubicBezTo>
                        <a:pt x="965" y="349"/>
                        <a:pt x="965" y="349"/>
                        <a:pt x="965" y="349"/>
                      </a:cubicBezTo>
                      <a:cubicBezTo>
                        <a:pt x="798" y="11"/>
                        <a:pt x="798" y="11"/>
                        <a:pt x="798" y="11"/>
                      </a:cubicBezTo>
                      <a:cubicBezTo>
                        <a:pt x="798" y="11"/>
                        <a:pt x="576" y="0"/>
                        <a:pt x="394" y="133"/>
                      </a:cubicBezTo>
                      <a:cubicBezTo>
                        <a:pt x="394" y="133"/>
                        <a:pt x="543" y="161"/>
                        <a:pt x="549" y="227"/>
                      </a:cubicBezTo>
                      <a:cubicBezTo>
                        <a:pt x="549" y="227"/>
                        <a:pt x="127" y="482"/>
                        <a:pt x="0" y="821"/>
                      </a:cubicBezTo>
                      <a:cubicBezTo>
                        <a:pt x="344" y="932"/>
                        <a:pt x="804" y="749"/>
                        <a:pt x="804" y="749"/>
                      </a:cubicBezTo>
                      <a:cubicBezTo>
                        <a:pt x="854" y="798"/>
                        <a:pt x="787" y="932"/>
                        <a:pt x="787" y="932"/>
                      </a:cubicBezTo>
                      <a:cubicBezTo>
                        <a:pt x="1004" y="870"/>
                        <a:pt x="1131" y="688"/>
                        <a:pt x="1131" y="68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45" name="ï$ļíḋè"/>
                <p:cNvSpPr/>
                <p:nvPr/>
              </p:nvSpPr>
              <p:spPr bwMode="auto">
                <a:xfrm rot="21133775">
                  <a:off x="2620702" y="2881471"/>
                  <a:ext cx="153348" cy="139736"/>
                </a:xfrm>
                <a:custGeom>
                  <a:avLst/>
                  <a:gdLst>
                    <a:gd name="T0" fmla="*/ 843 w 844"/>
                    <a:gd name="T1" fmla="*/ 566 h 766"/>
                    <a:gd name="T2" fmla="*/ 843 w 844"/>
                    <a:gd name="T3" fmla="*/ 566 h 766"/>
                    <a:gd name="T4" fmla="*/ 721 w 844"/>
                    <a:gd name="T5" fmla="*/ 316 h 766"/>
                    <a:gd name="T6" fmla="*/ 599 w 844"/>
                    <a:gd name="T7" fmla="*/ 61 h 766"/>
                    <a:gd name="T8" fmla="*/ 316 w 844"/>
                    <a:gd name="T9" fmla="*/ 100 h 766"/>
                    <a:gd name="T10" fmla="*/ 410 w 844"/>
                    <a:gd name="T11" fmla="*/ 228 h 766"/>
                    <a:gd name="T12" fmla="*/ 0 w 844"/>
                    <a:gd name="T13" fmla="*/ 666 h 766"/>
                    <a:gd name="T14" fmla="*/ 604 w 844"/>
                    <a:gd name="T15" fmla="*/ 616 h 766"/>
                    <a:gd name="T16" fmla="*/ 643 w 844"/>
                    <a:gd name="T17" fmla="*/ 765 h 766"/>
                    <a:gd name="T18" fmla="*/ 843 w 844"/>
                    <a:gd name="T19" fmla="*/ 566 h 7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44" h="766">
                      <a:moveTo>
                        <a:pt x="843" y="566"/>
                      </a:moveTo>
                      <a:lnTo>
                        <a:pt x="843" y="566"/>
                      </a:lnTo>
                      <a:cubicBezTo>
                        <a:pt x="721" y="316"/>
                        <a:pt x="721" y="316"/>
                        <a:pt x="721" y="316"/>
                      </a:cubicBezTo>
                      <a:cubicBezTo>
                        <a:pt x="599" y="61"/>
                        <a:pt x="599" y="61"/>
                        <a:pt x="599" y="61"/>
                      </a:cubicBezTo>
                      <a:cubicBezTo>
                        <a:pt x="599" y="61"/>
                        <a:pt x="449" y="0"/>
                        <a:pt x="316" y="100"/>
                      </a:cubicBezTo>
                      <a:cubicBezTo>
                        <a:pt x="316" y="100"/>
                        <a:pt x="405" y="178"/>
                        <a:pt x="410" y="228"/>
                      </a:cubicBezTo>
                      <a:cubicBezTo>
                        <a:pt x="410" y="228"/>
                        <a:pt x="94" y="416"/>
                        <a:pt x="0" y="666"/>
                      </a:cubicBezTo>
                      <a:cubicBezTo>
                        <a:pt x="260" y="749"/>
                        <a:pt x="604" y="616"/>
                        <a:pt x="604" y="616"/>
                      </a:cubicBezTo>
                      <a:cubicBezTo>
                        <a:pt x="637" y="649"/>
                        <a:pt x="643" y="765"/>
                        <a:pt x="643" y="765"/>
                      </a:cubicBezTo>
                      <a:cubicBezTo>
                        <a:pt x="809" y="721"/>
                        <a:pt x="843" y="566"/>
                        <a:pt x="843" y="56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46" name="iṥḻíďe"/>
                <p:cNvSpPr/>
                <p:nvPr/>
              </p:nvSpPr>
              <p:spPr bwMode="auto">
                <a:xfrm rot="21133775">
                  <a:off x="2669741" y="2900315"/>
                  <a:ext cx="96344" cy="88339"/>
                </a:xfrm>
                <a:custGeom>
                  <a:avLst/>
                  <a:gdLst>
                    <a:gd name="T0" fmla="*/ 526 w 527"/>
                    <a:gd name="T1" fmla="*/ 355 h 483"/>
                    <a:gd name="T2" fmla="*/ 526 w 527"/>
                    <a:gd name="T3" fmla="*/ 355 h 483"/>
                    <a:gd name="T4" fmla="*/ 449 w 527"/>
                    <a:gd name="T5" fmla="*/ 199 h 483"/>
                    <a:gd name="T6" fmla="*/ 371 w 527"/>
                    <a:gd name="T7" fmla="*/ 39 h 483"/>
                    <a:gd name="T8" fmla="*/ 194 w 527"/>
                    <a:gd name="T9" fmla="*/ 61 h 483"/>
                    <a:gd name="T10" fmla="*/ 255 w 527"/>
                    <a:gd name="T11" fmla="*/ 144 h 483"/>
                    <a:gd name="T12" fmla="*/ 0 w 527"/>
                    <a:gd name="T13" fmla="*/ 421 h 483"/>
                    <a:gd name="T14" fmla="*/ 377 w 527"/>
                    <a:gd name="T15" fmla="*/ 388 h 483"/>
                    <a:gd name="T16" fmla="*/ 404 w 527"/>
                    <a:gd name="T17" fmla="*/ 482 h 483"/>
                    <a:gd name="T18" fmla="*/ 526 w 527"/>
                    <a:gd name="T19" fmla="*/ 355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27" h="483">
                      <a:moveTo>
                        <a:pt x="526" y="355"/>
                      </a:moveTo>
                      <a:lnTo>
                        <a:pt x="526" y="355"/>
                      </a:lnTo>
                      <a:cubicBezTo>
                        <a:pt x="449" y="199"/>
                        <a:pt x="449" y="199"/>
                        <a:pt x="449" y="199"/>
                      </a:cubicBezTo>
                      <a:cubicBezTo>
                        <a:pt x="371" y="39"/>
                        <a:pt x="371" y="39"/>
                        <a:pt x="371" y="39"/>
                      </a:cubicBezTo>
                      <a:cubicBezTo>
                        <a:pt x="371" y="39"/>
                        <a:pt x="282" y="0"/>
                        <a:pt x="194" y="61"/>
                      </a:cubicBezTo>
                      <a:cubicBezTo>
                        <a:pt x="194" y="61"/>
                        <a:pt x="249" y="111"/>
                        <a:pt x="255" y="144"/>
                      </a:cubicBezTo>
                      <a:cubicBezTo>
                        <a:pt x="255" y="144"/>
                        <a:pt x="55" y="260"/>
                        <a:pt x="0" y="421"/>
                      </a:cubicBezTo>
                      <a:cubicBezTo>
                        <a:pt x="160" y="471"/>
                        <a:pt x="377" y="388"/>
                        <a:pt x="377" y="388"/>
                      </a:cubicBezTo>
                      <a:cubicBezTo>
                        <a:pt x="399" y="410"/>
                        <a:pt x="404" y="482"/>
                        <a:pt x="404" y="482"/>
                      </a:cubicBezTo>
                      <a:cubicBezTo>
                        <a:pt x="504" y="454"/>
                        <a:pt x="526" y="355"/>
                        <a:pt x="526" y="35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47" name="ïŝḷídé"/>
                <p:cNvSpPr/>
                <p:nvPr/>
              </p:nvSpPr>
              <p:spPr bwMode="auto">
                <a:xfrm rot="21133775">
                  <a:off x="2560364" y="2597843"/>
                  <a:ext cx="90724" cy="76292"/>
                </a:xfrm>
                <a:custGeom>
                  <a:avLst/>
                  <a:gdLst>
                    <a:gd name="T0" fmla="*/ 499 w 500"/>
                    <a:gd name="T1" fmla="*/ 305 h 417"/>
                    <a:gd name="T2" fmla="*/ 499 w 500"/>
                    <a:gd name="T3" fmla="*/ 305 h 417"/>
                    <a:gd name="T4" fmla="*/ 426 w 500"/>
                    <a:gd name="T5" fmla="*/ 155 h 417"/>
                    <a:gd name="T6" fmla="*/ 354 w 500"/>
                    <a:gd name="T7" fmla="*/ 5 h 417"/>
                    <a:gd name="T8" fmla="*/ 172 w 500"/>
                    <a:gd name="T9" fmla="*/ 61 h 417"/>
                    <a:gd name="T10" fmla="*/ 244 w 500"/>
                    <a:gd name="T11" fmla="*/ 105 h 417"/>
                    <a:gd name="T12" fmla="*/ 0 w 500"/>
                    <a:gd name="T13" fmla="*/ 366 h 417"/>
                    <a:gd name="T14" fmla="*/ 354 w 500"/>
                    <a:gd name="T15" fmla="*/ 332 h 417"/>
                    <a:gd name="T16" fmla="*/ 349 w 500"/>
                    <a:gd name="T17" fmla="*/ 416 h 417"/>
                    <a:gd name="T18" fmla="*/ 499 w 500"/>
                    <a:gd name="T19" fmla="*/ 305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0" h="417">
                      <a:moveTo>
                        <a:pt x="499" y="305"/>
                      </a:moveTo>
                      <a:lnTo>
                        <a:pt x="499" y="305"/>
                      </a:lnTo>
                      <a:cubicBezTo>
                        <a:pt x="426" y="155"/>
                        <a:pt x="426" y="155"/>
                        <a:pt x="426" y="155"/>
                      </a:cubicBezTo>
                      <a:cubicBezTo>
                        <a:pt x="354" y="5"/>
                        <a:pt x="354" y="5"/>
                        <a:pt x="354" y="5"/>
                      </a:cubicBezTo>
                      <a:cubicBezTo>
                        <a:pt x="354" y="5"/>
                        <a:pt x="255" y="0"/>
                        <a:pt x="172" y="61"/>
                      </a:cubicBezTo>
                      <a:cubicBezTo>
                        <a:pt x="172" y="61"/>
                        <a:pt x="238" y="72"/>
                        <a:pt x="244" y="105"/>
                      </a:cubicBezTo>
                      <a:cubicBezTo>
                        <a:pt x="244" y="105"/>
                        <a:pt x="49" y="216"/>
                        <a:pt x="0" y="366"/>
                      </a:cubicBezTo>
                      <a:cubicBezTo>
                        <a:pt x="149" y="416"/>
                        <a:pt x="354" y="332"/>
                        <a:pt x="354" y="332"/>
                      </a:cubicBezTo>
                      <a:cubicBezTo>
                        <a:pt x="377" y="355"/>
                        <a:pt x="349" y="416"/>
                        <a:pt x="349" y="416"/>
                      </a:cubicBezTo>
                      <a:cubicBezTo>
                        <a:pt x="443" y="388"/>
                        <a:pt x="499" y="305"/>
                        <a:pt x="499" y="30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48" name="î$ļíḋè"/>
                <p:cNvSpPr/>
                <p:nvPr/>
              </p:nvSpPr>
              <p:spPr bwMode="auto">
                <a:xfrm rot="21133775">
                  <a:off x="2578162" y="2599261"/>
                  <a:ext cx="69047" cy="62640"/>
                </a:xfrm>
                <a:custGeom>
                  <a:avLst/>
                  <a:gdLst>
                    <a:gd name="T0" fmla="*/ 377 w 378"/>
                    <a:gd name="T1" fmla="*/ 255 h 345"/>
                    <a:gd name="T2" fmla="*/ 377 w 378"/>
                    <a:gd name="T3" fmla="*/ 255 h 345"/>
                    <a:gd name="T4" fmla="*/ 321 w 378"/>
                    <a:gd name="T5" fmla="*/ 139 h 345"/>
                    <a:gd name="T6" fmla="*/ 266 w 378"/>
                    <a:gd name="T7" fmla="*/ 28 h 345"/>
                    <a:gd name="T8" fmla="*/ 144 w 378"/>
                    <a:gd name="T9" fmla="*/ 45 h 345"/>
                    <a:gd name="T10" fmla="*/ 183 w 378"/>
                    <a:gd name="T11" fmla="*/ 100 h 345"/>
                    <a:gd name="T12" fmla="*/ 0 w 378"/>
                    <a:gd name="T13" fmla="*/ 300 h 345"/>
                    <a:gd name="T14" fmla="*/ 266 w 378"/>
                    <a:gd name="T15" fmla="*/ 272 h 345"/>
                    <a:gd name="T16" fmla="*/ 288 w 378"/>
                    <a:gd name="T17" fmla="*/ 344 h 345"/>
                    <a:gd name="T18" fmla="*/ 377 w 378"/>
                    <a:gd name="T19" fmla="*/ 25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8" h="345">
                      <a:moveTo>
                        <a:pt x="377" y="255"/>
                      </a:moveTo>
                      <a:lnTo>
                        <a:pt x="377" y="255"/>
                      </a:lnTo>
                      <a:cubicBezTo>
                        <a:pt x="321" y="139"/>
                        <a:pt x="321" y="139"/>
                        <a:pt x="321" y="139"/>
                      </a:cubicBezTo>
                      <a:cubicBezTo>
                        <a:pt x="266" y="28"/>
                        <a:pt x="266" y="28"/>
                        <a:pt x="266" y="28"/>
                      </a:cubicBezTo>
                      <a:cubicBezTo>
                        <a:pt x="266" y="28"/>
                        <a:pt x="200" y="0"/>
                        <a:pt x="144" y="45"/>
                      </a:cubicBezTo>
                      <a:cubicBezTo>
                        <a:pt x="144" y="45"/>
                        <a:pt x="183" y="78"/>
                        <a:pt x="183" y="100"/>
                      </a:cubicBezTo>
                      <a:cubicBezTo>
                        <a:pt x="183" y="100"/>
                        <a:pt x="44" y="183"/>
                        <a:pt x="0" y="300"/>
                      </a:cubicBezTo>
                      <a:cubicBezTo>
                        <a:pt x="116" y="333"/>
                        <a:pt x="266" y="272"/>
                        <a:pt x="266" y="272"/>
                      </a:cubicBezTo>
                      <a:cubicBezTo>
                        <a:pt x="283" y="289"/>
                        <a:pt x="288" y="344"/>
                        <a:pt x="288" y="344"/>
                      </a:cubicBezTo>
                      <a:cubicBezTo>
                        <a:pt x="360" y="322"/>
                        <a:pt x="377" y="255"/>
                        <a:pt x="377" y="25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  <p:sp>
              <p:nvSpPr>
                <p:cNvPr id="49" name="íSlîḑè"/>
                <p:cNvSpPr/>
                <p:nvPr/>
              </p:nvSpPr>
              <p:spPr bwMode="auto">
                <a:xfrm rot="21133775">
                  <a:off x="2600286" y="2607668"/>
                  <a:ext cx="42552" cy="39351"/>
                </a:xfrm>
                <a:custGeom>
                  <a:avLst/>
                  <a:gdLst>
                    <a:gd name="T0" fmla="*/ 233 w 234"/>
                    <a:gd name="T1" fmla="*/ 161 h 218"/>
                    <a:gd name="T2" fmla="*/ 233 w 234"/>
                    <a:gd name="T3" fmla="*/ 161 h 218"/>
                    <a:gd name="T4" fmla="*/ 199 w 234"/>
                    <a:gd name="T5" fmla="*/ 89 h 218"/>
                    <a:gd name="T6" fmla="*/ 166 w 234"/>
                    <a:gd name="T7" fmla="*/ 23 h 218"/>
                    <a:gd name="T8" fmla="*/ 89 w 234"/>
                    <a:gd name="T9" fmla="*/ 28 h 218"/>
                    <a:gd name="T10" fmla="*/ 111 w 234"/>
                    <a:gd name="T11" fmla="*/ 67 h 218"/>
                    <a:gd name="T12" fmla="*/ 0 w 234"/>
                    <a:gd name="T13" fmla="*/ 189 h 218"/>
                    <a:gd name="T14" fmla="*/ 166 w 234"/>
                    <a:gd name="T15" fmla="*/ 172 h 218"/>
                    <a:gd name="T16" fmla="*/ 177 w 234"/>
                    <a:gd name="T17" fmla="*/ 217 h 218"/>
                    <a:gd name="T18" fmla="*/ 233 w 234"/>
                    <a:gd name="T19" fmla="*/ 161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18">
                      <a:moveTo>
                        <a:pt x="233" y="161"/>
                      </a:moveTo>
                      <a:lnTo>
                        <a:pt x="233" y="161"/>
                      </a:lnTo>
                      <a:cubicBezTo>
                        <a:pt x="199" y="89"/>
                        <a:pt x="199" y="89"/>
                        <a:pt x="199" y="89"/>
                      </a:cubicBezTo>
                      <a:cubicBezTo>
                        <a:pt x="166" y="23"/>
                        <a:pt x="166" y="23"/>
                        <a:pt x="166" y="23"/>
                      </a:cubicBezTo>
                      <a:cubicBezTo>
                        <a:pt x="166" y="23"/>
                        <a:pt x="122" y="0"/>
                        <a:pt x="89" y="28"/>
                      </a:cubicBezTo>
                      <a:cubicBezTo>
                        <a:pt x="89" y="28"/>
                        <a:pt x="111" y="50"/>
                        <a:pt x="111" y="67"/>
                      </a:cubicBezTo>
                      <a:cubicBezTo>
                        <a:pt x="111" y="67"/>
                        <a:pt x="22" y="117"/>
                        <a:pt x="0" y="189"/>
                      </a:cubicBezTo>
                      <a:cubicBezTo>
                        <a:pt x="72" y="211"/>
                        <a:pt x="166" y="172"/>
                        <a:pt x="166" y="172"/>
                      </a:cubicBezTo>
                      <a:cubicBezTo>
                        <a:pt x="177" y="183"/>
                        <a:pt x="177" y="217"/>
                        <a:pt x="177" y="217"/>
                      </a:cubicBezTo>
                      <a:cubicBezTo>
                        <a:pt x="222" y="205"/>
                        <a:pt x="233" y="161"/>
                        <a:pt x="233" y="16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57134" tIns="28567" rIns="57134" bIns="28567" anchor="ctr"/>
                <a:lstStyle/>
                <a:p>
                  <a:endParaRPr lang="en-US" sz="1280" dirty="0"/>
                </a:p>
              </p:txBody>
            </p:sp>
          </p:grpSp>
        </p:grpSp>
        <p:grpSp>
          <p:nvGrpSpPr>
            <p:cNvPr id="8" name="ï$lïďè"/>
            <p:cNvGrpSpPr/>
            <p:nvPr/>
          </p:nvGrpSpPr>
          <p:grpSpPr>
            <a:xfrm>
              <a:off x="7257042" y="3457135"/>
              <a:ext cx="4263446" cy="1447131"/>
              <a:chOff x="501033" y="2442362"/>
              <a:chExt cx="5349765" cy="1447131"/>
            </a:xfrm>
          </p:grpSpPr>
          <p:sp>
            <p:nvSpPr>
              <p:cNvPr id="19" name="iŝḷiḑé"/>
              <p:cNvSpPr/>
              <p:nvPr/>
            </p:nvSpPr>
            <p:spPr bwMode="auto">
              <a:xfrm>
                <a:off x="719137" y="2804563"/>
                <a:ext cx="5131661" cy="1084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dirty="0"/>
                  <a:t>对扶贫资金建立完善严格的管理制度，建立扶贫资金信息披露制度以及扶贫对象</a:t>
                </a:r>
                <a:r>
                  <a:rPr lang="en-US" altLang="zh-CN" dirty="0"/>
                  <a:t>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……</a:t>
                </a:r>
              </a:p>
            </p:txBody>
          </p:sp>
          <p:sp>
            <p:nvSpPr>
              <p:cNvPr id="20" name="íśḻïḓé"/>
              <p:cNvSpPr txBox="1"/>
              <p:nvPr/>
            </p:nvSpPr>
            <p:spPr bwMode="auto">
              <a:xfrm>
                <a:off x="501033" y="2442362"/>
                <a:ext cx="513166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800" b="1" dirty="0"/>
                  <a:t>二是阳光操作管理。</a:t>
                </a:r>
                <a:endParaRPr lang="en-US" altLang="zh-CN" sz="2800" b="1" dirty="0"/>
              </a:p>
            </p:txBody>
          </p:sp>
        </p:grpSp>
        <p:grpSp>
          <p:nvGrpSpPr>
            <p:cNvPr id="11" name="íšļidê"/>
            <p:cNvGrpSpPr/>
            <p:nvPr/>
          </p:nvGrpSpPr>
          <p:grpSpPr>
            <a:xfrm>
              <a:off x="7430859" y="4930566"/>
              <a:ext cx="4089632" cy="1584356"/>
              <a:chOff x="719138" y="2442364"/>
              <a:chExt cx="5131663" cy="1584356"/>
            </a:xfrm>
          </p:grpSpPr>
          <p:sp>
            <p:nvSpPr>
              <p:cNvPr id="17" name="ïSḷídè"/>
              <p:cNvSpPr/>
              <p:nvPr/>
            </p:nvSpPr>
            <p:spPr bwMode="auto">
              <a:xfrm>
                <a:off x="719138" y="2884168"/>
                <a:ext cx="5131660" cy="1142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4500" dirty="0"/>
                  <a:t>省、市两级政府主要负责扶贫资金和项目监管，扶贫项目审批管理权限原则上下放到县</a:t>
                </a:r>
                <a:r>
                  <a:rPr lang="zh-CN" altLang="en-US" dirty="0"/>
                  <a:t>，</a:t>
                </a:r>
                <a:endParaRPr lang="en-US" altLang="zh-CN" sz="1100" dirty="0"/>
              </a:p>
            </p:txBody>
          </p:sp>
          <p:sp>
            <p:nvSpPr>
              <p:cNvPr id="18" name="íṣḷïḋé"/>
              <p:cNvSpPr txBox="1"/>
              <p:nvPr/>
            </p:nvSpPr>
            <p:spPr bwMode="auto">
              <a:xfrm>
                <a:off x="719138" y="2442364"/>
                <a:ext cx="513166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800" b="1" dirty="0"/>
                  <a:t>三是扶贫事权管理。</a:t>
                </a:r>
                <a:endParaRPr lang="en-US" altLang="zh-CN" sz="2800" b="1" dirty="0"/>
              </a:p>
            </p:txBody>
          </p:sp>
        </p:grpSp>
        <p:grpSp>
          <p:nvGrpSpPr>
            <p:cNvPr id="12" name="îṣľïdè"/>
            <p:cNvGrpSpPr/>
            <p:nvPr/>
          </p:nvGrpSpPr>
          <p:grpSpPr>
            <a:xfrm>
              <a:off x="6606782" y="1202453"/>
              <a:ext cx="5105764" cy="1791821"/>
              <a:chOff x="687278" y="2398652"/>
              <a:chExt cx="3662543" cy="1791821"/>
            </a:xfrm>
          </p:grpSpPr>
          <p:sp>
            <p:nvSpPr>
              <p:cNvPr id="15" name="îsľïḋe"/>
              <p:cNvSpPr/>
              <p:nvPr/>
            </p:nvSpPr>
            <p:spPr>
              <a:xfrm>
                <a:off x="825048" y="2876900"/>
                <a:ext cx="3524773" cy="131357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 lnSpcReduction="10000"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dirty="0"/>
                  <a:t>对贫困农户实行一户一本台账、一个脱贫计划、一套帮扶措施，确保扶到最需要扶持的群众、扶到群众最需要扶持的地方。</a:t>
                </a:r>
                <a:endParaRPr lang="en-US" altLang="zh-CN" sz="1100" dirty="0"/>
              </a:p>
            </p:txBody>
          </p:sp>
          <p:sp>
            <p:nvSpPr>
              <p:cNvPr id="16" name="îṣḻïḑé"/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800" b="1" dirty="0"/>
                  <a:t>一是农户信息管理。</a:t>
                </a:r>
                <a:endParaRPr lang="en-US" altLang="zh-CN" sz="2800" b="1" dirty="0"/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7505227" y="3124098"/>
              <a:ext cx="4015261" cy="0"/>
            </a:xfrm>
            <a:prstGeom prst="line">
              <a:avLst/>
            </a:prstGeom>
            <a:ln w="3175" cap="rnd">
              <a:solidFill>
                <a:schemeClr val="tx2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505227" y="4708454"/>
              <a:ext cx="4015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1485" y="1313276"/>
            <a:ext cx="5768553" cy="5218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42999" y="2942738"/>
            <a:ext cx="9906001" cy="2549421"/>
          </a:xfrm>
        </p:spPr>
        <p:txBody>
          <a:bodyPr>
            <a:normAutofit/>
          </a:bodyPr>
          <a:lstStyle/>
          <a:p>
            <a:r>
              <a:rPr lang="zh-CN" altLang="en-US" sz="4900" b="1" dirty="0">
                <a:solidFill>
                  <a:schemeClr val="bg1"/>
                </a:solidFill>
              </a:rPr>
              <a:t>用哲学关点分析精准扶贫</a:t>
            </a:r>
            <a:r>
              <a:rPr lang="zh-CN" altLang="en-US" b="1" dirty="0"/>
              <a:t/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86" name="AutoShape 64"/>
          <p:cNvSpPr>
            <a:spLocks noChangeAspect="1" noChangeArrowheads="1" noTextEdit="1"/>
          </p:cNvSpPr>
          <p:nvPr/>
        </p:nvSpPr>
        <p:spPr bwMode="auto">
          <a:xfrm>
            <a:off x="3765550" y="1624013"/>
            <a:ext cx="26384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27764" y="2262461"/>
            <a:ext cx="782411" cy="680277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5360" y="336150"/>
            <a:ext cx="9601200" cy="1485900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具体问题具体分析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615440" y="1634971"/>
            <a:ext cx="360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、因病致贫，因病返贫</a:t>
            </a:r>
          </a:p>
        </p:txBody>
      </p:sp>
      <p:sp>
        <p:nvSpPr>
          <p:cNvPr id="42" name="矩形 41"/>
          <p:cNvSpPr/>
          <p:nvPr/>
        </p:nvSpPr>
        <p:spPr>
          <a:xfrm>
            <a:off x="1696720" y="2469640"/>
            <a:ext cx="2289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2、 因灾致贫。</a:t>
            </a:r>
          </a:p>
        </p:txBody>
      </p:sp>
      <p:sp>
        <p:nvSpPr>
          <p:cNvPr id="45" name="矩形 44"/>
          <p:cNvSpPr/>
          <p:nvPr/>
        </p:nvSpPr>
        <p:spPr>
          <a:xfrm>
            <a:off x="1696719" y="3304309"/>
            <a:ext cx="2289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3、 因学致贫。</a:t>
            </a:r>
          </a:p>
        </p:txBody>
      </p:sp>
      <p:sp>
        <p:nvSpPr>
          <p:cNvPr id="46" name="矩形 45"/>
          <p:cNvSpPr/>
          <p:nvPr/>
        </p:nvSpPr>
        <p:spPr>
          <a:xfrm>
            <a:off x="1683183" y="4138978"/>
            <a:ext cx="4751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4、 自然环境恶劣，基础设施差。</a:t>
            </a:r>
          </a:p>
        </p:txBody>
      </p:sp>
      <p:sp>
        <p:nvSpPr>
          <p:cNvPr id="47" name="矩形 46"/>
          <p:cNvSpPr/>
          <p:nvPr/>
        </p:nvSpPr>
        <p:spPr>
          <a:xfrm>
            <a:off x="1750926" y="4882573"/>
            <a:ext cx="4538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5、 家庭人口数量多，土地面积   少，老人和小孩为主，劳动力缺乏。</a:t>
            </a:r>
          </a:p>
        </p:txBody>
      </p:sp>
      <p:sp>
        <p:nvSpPr>
          <p:cNvPr id="48" name="箭头: 右 47"/>
          <p:cNvSpPr/>
          <p:nvPr/>
        </p:nvSpPr>
        <p:spPr>
          <a:xfrm>
            <a:off x="6289040" y="1728510"/>
            <a:ext cx="1148080" cy="2745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/>
          <p:cNvSpPr/>
          <p:nvPr/>
        </p:nvSpPr>
        <p:spPr>
          <a:xfrm>
            <a:off x="6283960" y="2469640"/>
            <a:ext cx="1148080" cy="2745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/>
          <p:cNvSpPr/>
          <p:nvPr/>
        </p:nvSpPr>
        <p:spPr>
          <a:xfrm>
            <a:off x="6283960" y="3397848"/>
            <a:ext cx="1148080" cy="2745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右 50"/>
          <p:cNvSpPr/>
          <p:nvPr/>
        </p:nvSpPr>
        <p:spPr>
          <a:xfrm>
            <a:off x="6283960" y="4320024"/>
            <a:ext cx="1148080" cy="2745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箭头: 右 51"/>
          <p:cNvSpPr/>
          <p:nvPr/>
        </p:nvSpPr>
        <p:spPr>
          <a:xfrm>
            <a:off x="6273800" y="5345444"/>
            <a:ext cx="1148080" cy="2745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8209280" y="1404138"/>
            <a:ext cx="360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健康扶贫。保障贫困人口享有基本医疗卫生服务，努力防止因病致贫、因病返贫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121456" y="4187689"/>
            <a:ext cx="360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易地搬迁扶贫。对居住在生存条件恶劣、生态环境脆弱、自然灾害频发等地区的农村贫困人口，加快实施易地扶贫搬迁工程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199120" y="3210769"/>
            <a:ext cx="360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教育扶贫。让贫困家庭子女都能接受公平有质量的教育，阻断贫困代际传递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121456" y="5580940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社会兜底扶贫</a:t>
            </a:r>
          </a:p>
        </p:txBody>
      </p:sp>
      <p:sp>
        <p:nvSpPr>
          <p:cNvPr id="58" name="矩形 57"/>
          <p:cNvSpPr/>
          <p:nvPr/>
        </p:nvSpPr>
        <p:spPr>
          <a:xfrm>
            <a:off x="8199120" y="2584452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完善社会救助工作的筹资机制。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7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íṡľïḋè"/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ïSļiḋè"/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8" name="ïsḷiḑé"/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29" name="ïṣlîďé"/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7" name="íŝ1ïḍè"/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77500" lnSpcReduction="2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îśḷîde"/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iś1íďê"/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iṩ1iḑê"/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iṧḷïḓé"/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ïšļîḋé"/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ïSļiḑê"/>
            <p:cNvSpPr txBox="1"/>
            <p:nvPr/>
          </p:nvSpPr>
          <p:spPr>
            <a:xfrm>
              <a:off x="6951000" y="5168510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zh-CN" altLang="en-US" b="1" dirty="0"/>
                <a:t>我们能为精准扶贫做什么？</a:t>
              </a:r>
            </a:p>
          </p:txBody>
        </p:sp>
        <p:sp>
          <p:nvSpPr>
            <p:cNvPr id="15" name="íṡḷíḑé"/>
            <p:cNvSpPr txBox="1"/>
            <p:nvPr/>
          </p:nvSpPr>
          <p:spPr>
            <a:xfrm>
              <a:off x="6900369" y="4213719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zh-CN" altLang="en-US" b="1" dirty="0"/>
                <a:t>用哲学关点分析精准扶贫</a:t>
              </a:r>
            </a:p>
          </p:txBody>
        </p:sp>
        <p:sp>
          <p:nvSpPr>
            <p:cNvPr id="17" name="îŝļiḓe"/>
            <p:cNvSpPr txBox="1"/>
            <p:nvPr/>
          </p:nvSpPr>
          <p:spPr>
            <a:xfrm>
              <a:off x="6900369" y="3477239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zh-CN" altLang="en-US" b="1" dirty="0"/>
                <a:t>如何推进精准扶贫？</a:t>
              </a:r>
            </a:p>
          </p:txBody>
        </p:sp>
        <p:sp>
          <p:nvSpPr>
            <p:cNvPr id="19" name="işḻiḓè"/>
            <p:cNvSpPr txBox="1"/>
            <p:nvPr/>
          </p:nvSpPr>
          <p:spPr>
            <a:xfrm>
              <a:off x="6905844" y="2607178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zh-CN" altLang="en-US" b="1" dirty="0"/>
                <a:t>为什么要精准扶贫？</a:t>
              </a:r>
            </a:p>
          </p:txBody>
        </p:sp>
        <p:sp>
          <p:nvSpPr>
            <p:cNvPr id="21" name="iṡľide"/>
            <p:cNvSpPr txBox="1"/>
            <p:nvPr/>
          </p:nvSpPr>
          <p:spPr>
            <a:xfrm>
              <a:off x="6951000" y="1728602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zh-CN" altLang="en-US" b="1" dirty="0"/>
                <a:t>什么是精准扶贫？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888" y="308728"/>
            <a:ext cx="9601200" cy="1485900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具体问题具体分析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48000" y="1765994"/>
            <a:ext cx="6096000" cy="28062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在矛盾普遍性原理的指导下，具体分析矛盾的特殊性，并找出解决矛盾的正确方法。该语句是要求人们在做事、想问题时，要根据事情的不同情况采取不同措施，不能一概而论。</a:t>
            </a:r>
            <a:endParaRPr lang="en-US" altLang="zh-CN" sz="2400" dirty="0"/>
          </a:p>
        </p:txBody>
      </p:sp>
      <p:sp>
        <p:nvSpPr>
          <p:cNvPr id="7" name="矩形 6"/>
          <p:cNvSpPr/>
          <p:nvPr/>
        </p:nvSpPr>
        <p:spPr>
          <a:xfrm>
            <a:off x="2225755" y="4814989"/>
            <a:ext cx="8494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" panose="020B0604020202020204" pitchFamily="34" charset="0"/>
              </a:rPr>
              <a:t>必须深入实际，调查研究。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017" y="322831"/>
            <a:ext cx="10680949" cy="14859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具体问题具体分析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59ef64ab-91d6-4a56-8f5b-88b77c2aa6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6465" y="1134000"/>
            <a:ext cx="10840310" cy="5009625"/>
            <a:chOff x="686465" y="1134000"/>
            <a:chExt cx="10840310" cy="5009625"/>
          </a:xfrm>
        </p:grpSpPr>
        <p:sp>
          <p:nvSpPr>
            <p:cNvPr id="7" name="iṣľïďê"/>
            <p:cNvSpPr txBox="1"/>
            <p:nvPr/>
          </p:nvSpPr>
          <p:spPr bwMode="auto">
            <a:xfrm>
              <a:off x="6477383" y="1265584"/>
              <a:ext cx="5049392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坚持矛盾的关点</a:t>
              </a:r>
              <a:endParaRPr lang="en-US" altLang="zh-CN" sz="2400" b="1" dirty="0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477383" y="1718220"/>
              <a:ext cx="504939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ṡľîḑé"/>
            <p:cNvSpPr txBox="1"/>
            <p:nvPr/>
          </p:nvSpPr>
          <p:spPr bwMode="auto">
            <a:xfrm>
              <a:off x="6467805" y="2126383"/>
              <a:ext cx="5049392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具体分析矛盾的特殊性</a:t>
              </a:r>
              <a:endParaRPr lang="en-US" altLang="zh-CN" sz="2400" b="1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477383" y="3496040"/>
              <a:ext cx="504939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îŝľîde"/>
            <p:cNvSpPr txBox="1"/>
            <p:nvPr/>
          </p:nvSpPr>
          <p:spPr bwMode="auto">
            <a:xfrm>
              <a:off x="6467805" y="3043403"/>
              <a:ext cx="5049392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400" b="1" dirty="0"/>
                <a:t>在运动中把握规律</a:t>
              </a:r>
              <a:endParaRPr lang="en-US" altLang="zh-CN" sz="2400" b="1" dirty="0"/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477383" y="5273860"/>
              <a:ext cx="504939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ṣ1îḑé"/>
            <p:cNvSpPr/>
            <p:nvPr/>
          </p:nvSpPr>
          <p:spPr bwMode="auto">
            <a:xfrm>
              <a:off x="11046000" y="1134000"/>
              <a:ext cx="471197" cy="544464"/>
            </a:xfrm>
            <a:custGeom>
              <a:avLst/>
              <a:gdLst>
                <a:gd name="connsiteX0" fmla="*/ 382817 w 525077"/>
                <a:gd name="connsiteY0" fmla="*/ 436659 h 606722"/>
                <a:gd name="connsiteX1" fmla="*/ 409138 w 525077"/>
                <a:gd name="connsiteY1" fmla="*/ 462945 h 606722"/>
                <a:gd name="connsiteX2" fmla="*/ 382817 w 525077"/>
                <a:gd name="connsiteY2" fmla="*/ 489231 h 606722"/>
                <a:gd name="connsiteX3" fmla="*/ 356496 w 525077"/>
                <a:gd name="connsiteY3" fmla="*/ 462945 h 606722"/>
                <a:gd name="connsiteX4" fmla="*/ 382817 w 525077"/>
                <a:gd name="connsiteY4" fmla="*/ 436659 h 606722"/>
                <a:gd name="connsiteX5" fmla="*/ 145718 w 525077"/>
                <a:gd name="connsiteY5" fmla="*/ 436659 h 606722"/>
                <a:gd name="connsiteX6" fmla="*/ 172039 w 525077"/>
                <a:gd name="connsiteY6" fmla="*/ 462945 h 606722"/>
                <a:gd name="connsiteX7" fmla="*/ 145718 w 525077"/>
                <a:gd name="connsiteY7" fmla="*/ 489231 h 606722"/>
                <a:gd name="connsiteX8" fmla="*/ 119397 w 525077"/>
                <a:gd name="connsiteY8" fmla="*/ 462945 h 606722"/>
                <a:gd name="connsiteX9" fmla="*/ 145718 w 525077"/>
                <a:gd name="connsiteY9" fmla="*/ 436659 h 606722"/>
                <a:gd name="connsiteX10" fmla="*/ 382817 w 525077"/>
                <a:gd name="connsiteY10" fmla="*/ 122713 h 606722"/>
                <a:gd name="connsiteX11" fmla="*/ 409138 w 525077"/>
                <a:gd name="connsiteY11" fmla="*/ 149020 h 606722"/>
                <a:gd name="connsiteX12" fmla="*/ 409138 w 525077"/>
                <a:gd name="connsiteY12" fmla="*/ 359474 h 606722"/>
                <a:gd name="connsiteX13" fmla="*/ 382817 w 525077"/>
                <a:gd name="connsiteY13" fmla="*/ 385781 h 606722"/>
                <a:gd name="connsiteX14" fmla="*/ 356496 w 525077"/>
                <a:gd name="connsiteY14" fmla="*/ 359474 h 606722"/>
                <a:gd name="connsiteX15" fmla="*/ 356496 w 525077"/>
                <a:gd name="connsiteY15" fmla="*/ 149020 h 606722"/>
                <a:gd name="connsiteX16" fmla="*/ 382817 w 525077"/>
                <a:gd name="connsiteY16" fmla="*/ 122713 h 606722"/>
                <a:gd name="connsiteX17" fmla="*/ 145718 w 525077"/>
                <a:gd name="connsiteY17" fmla="*/ 122713 h 606722"/>
                <a:gd name="connsiteX18" fmla="*/ 172039 w 525077"/>
                <a:gd name="connsiteY18" fmla="*/ 149020 h 606722"/>
                <a:gd name="connsiteX19" fmla="*/ 172039 w 525077"/>
                <a:gd name="connsiteY19" fmla="*/ 359474 h 606722"/>
                <a:gd name="connsiteX20" fmla="*/ 145718 w 525077"/>
                <a:gd name="connsiteY20" fmla="*/ 385781 h 606722"/>
                <a:gd name="connsiteX21" fmla="*/ 119397 w 525077"/>
                <a:gd name="connsiteY21" fmla="*/ 359474 h 606722"/>
                <a:gd name="connsiteX22" fmla="*/ 119397 w 525077"/>
                <a:gd name="connsiteY22" fmla="*/ 149020 h 606722"/>
                <a:gd name="connsiteX23" fmla="*/ 145718 w 525077"/>
                <a:gd name="connsiteY23" fmla="*/ 122713 h 606722"/>
                <a:gd name="connsiteX24" fmla="*/ 289731 w 525077"/>
                <a:gd name="connsiteY24" fmla="*/ 52611 h 606722"/>
                <a:gd name="connsiteX25" fmla="*/ 289731 w 525077"/>
                <a:gd name="connsiteY25" fmla="*/ 554111 h 606722"/>
                <a:gd name="connsiteX26" fmla="*/ 474163 w 525077"/>
                <a:gd name="connsiteY26" fmla="*/ 554111 h 606722"/>
                <a:gd name="connsiteX27" fmla="*/ 474163 w 525077"/>
                <a:gd name="connsiteY27" fmla="*/ 52611 h 606722"/>
                <a:gd name="connsiteX28" fmla="*/ 52695 w 525077"/>
                <a:gd name="connsiteY28" fmla="*/ 52611 h 606722"/>
                <a:gd name="connsiteX29" fmla="*/ 52695 w 525077"/>
                <a:gd name="connsiteY29" fmla="*/ 554111 h 606722"/>
                <a:gd name="connsiteX30" fmla="*/ 237037 w 525077"/>
                <a:gd name="connsiteY30" fmla="*/ 554111 h 606722"/>
                <a:gd name="connsiteX31" fmla="*/ 237037 w 525077"/>
                <a:gd name="connsiteY31" fmla="*/ 52611 h 606722"/>
                <a:gd name="connsiteX32" fmla="*/ 26347 w 525077"/>
                <a:gd name="connsiteY32" fmla="*/ 0 h 606722"/>
                <a:gd name="connsiteX33" fmla="*/ 498730 w 525077"/>
                <a:gd name="connsiteY33" fmla="*/ 0 h 606722"/>
                <a:gd name="connsiteX34" fmla="*/ 525077 w 525077"/>
                <a:gd name="connsiteY34" fmla="*/ 26306 h 606722"/>
                <a:gd name="connsiteX35" fmla="*/ 525077 w 525077"/>
                <a:gd name="connsiteY35" fmla="*/ 580416 h 606722"/>
                <a:gd name="connsiteX36" fmla="*/ 498730 w 525077"/>
                <a:gd name="connsiteY36" fmla="*/ 606722 h 606722"/>
                <a:gd name="connsiteX37" fmla="*/ 26347 w 525077"/>
                <a:gd name="connsiteY37" fmla="*/ 606722 h 606722"/>
                <a:gd name="connsiteX38" fmla="*/ 0 w 525077"/>
                <a:gd name="connsiteY38" fmla="*/ 580416 h 606722"/>
                <a:gd name="connsiteX39" fmla="*/ 0 w 525077"/>
                <a:gd name="connsiteY39" fmla="*/ 26306 h 606722"/>
                <a:gd name="connsiteX40" fmla="*/ 26347 w 525077"/>
                <a:gd name="connsiteY4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25077" h="606722">
                  <a:moveTo>
                    <a:pt x="382817" y="436659"/>
                  </a:moveTo>
                  <a:cubicBezTo>
                    <a:pt x="397354" y="436659"/>
                    <a:pt x="409138" y="448428"/>
                    <a:pt x="409138" y="462945"/>
                  </a:cubicBezTo>
                  <a:cubicBezTo>
                    <a:pt x="409138" y="477462"/>
                    <a:pt x="397354" y="489231"/>
                    <a:pt x="382817" y="489231"/>
                  </a:cubicBezTo>
                  <a:cubicBezTo>
                    <a:pt x="368280" y="489231"/>
                    <a:pt x="356496" y="477462"/>
                    <a:pt x="356496" y="462945"/>
                  </a:cubicBezTo>
                  <a:cubicBezTo>
                    <a:pt x="356496" y="448428"/>
                    <a:pt x="368280" y="436659"/>
                    <a:pt x="382817" y="436659"/>
                  </a:cubicBezTo>
                  <a:close/>
                  <a:moveTo>
                    <a:pt x="145718" y="436659"/>
                  </a:moveTo>
                  <a:cubicBezTo>
                    <a:pt x="160255" y="436659"/>
                    <a:pt x="172039" y="448428"/>
                    <a:pt x="172039" y="462945"/>
                  </a:cubicBezTo>
                  <a:cubicBezTo>
                    <a:pt x="172039" y="477462"/>
                    <a:pt x="160255" y="489231"/>
                    <a:pt x="145718" y="489231"/>
                  </a:cubicBezTo>
                  <a:cubicBezTo>
                    <a:pt x="131181" y="489231"/>
                    <a:pt x="119397" y="477462"/>
                    <a:pt x="119397" y="462945"/>
                  </a:cubicBezTo>
                  <a:cubicBezTo>
                    <a:pt x="119397" y="448428"/>
                    <a:pt x="131181" y="436659"/>
                    <a:pt x="145718" y="436659"/>
                  </a:cubicBezTo>
                  <a:close/>
                  <a:moveTo>
                    <a:pt x="382817" y="122713"/>
                  </a:moveTo>
                  <a:cubicBezTo>
                    <a:pt x="397311" y="122713"/>
                    <a:pt x="409138" y="134534"/>
                    <a:pt x="409138" y="149020"/>
                  </a:cubicBezTo>
                  <a:lnTo>
                    <a:pt x="409138" y="359474"/>
                  </a:lnTo>
                  <a:cubicBezTo>
                    <a:pt x="409138" y="373961"/>
                    <a:pt x="397311" y="385781"/>
                    <a:pt x="382817" y="385781"/>
                  </a:cubicBezTo>
                  <a:cubicBezTo>
                    <a:pt x="368234" y="385781"/>
                    <a:pt x="356496" y="373961"/>
                    <a:pt x="356496" y="359474"/>
                  </a:cubicBezTo>
                  <a:lnTo>
                    <a:pt x="356496" y="149020"/>
                  </a:lnTo>
                  <a:cubicBezTo>
                    <a:pt x="356496" y="134534"/>
                    <a:pt x="368234" y="122713"/>
                    <a:pt x="382817" y="122713"/>
                  </a:cubicBezTo>
                  <a:close/>
                  <a:moveTo>
                    <a:pt x="145718" y="122713"/>
                  </a:moveTo>
                  <a:cubicBezTo>
                    <a:pt x="160301" y="122713"/>
                    <a:pt x="172039" y="134534"/>
                    <a:pt x="172039" y="149020"/>
                  </a:cubicBezTo>
                  <a:lnTo>
                    <a:pt x="172039" y="359474"/>
                  </a:lnTo>
                  <a:cubicBezTo>
                    <a:pt x="172039" y="373961"/>
                    <a:pt x="160301" y="385781"/>
                    <a:pt x="145718" y="385781"/>
                  </a:cubicBezTo>
                  <a:cubicBezTo>
                    <a:pt x="131224" y="385781"/>
                    <a:pt x="119397" y="373961"/>
                    <a:pt x="119397" y="359474"/>
                  </a:cubicBezTo>
                  <a:lnTo>
                    <a:pt x="119397" y="149020"/>
                  </a:lnTo>
                  <a:cubicBezTo>
                    <a:pt x="119397" y="134534"/>
                    <a:pt x="131224" y="122713"/>
                    <a:pt x="145718" y="122713"/>
                  </a:cubicBezTo>
                  <a:close/>
                  <a:moveTo>
                    <a:pt x="289731" y="52611"/>
                  </a:moveTo>
                  <a:lnTo>
                    <a:pt x="289731" y="554111"/>
                  </a:lnTo>
                  <a:lnTo>
                    <a:pt x="474163" y="554111"/>
                  </a:lnTo>
                  <a:lnTo>
                    <a:pt x="474163" y="52611"/>
                  </a:lnTo>
                  <a:close/>
                  <a:moveTo>
                    <a:pt x="52695" y="52611"/>
                  </a:moveTo>
                  <a:lnTo>
                    <a:pt x="52695" y="554111"/>
                  </a:lnTo>
                  <a:lnTo>
                    <a:pt x="237037" y="554111"/>
                  </a:lnTo>
                  <a:lnTo>
                    <a:pt x="237037" y="52611"/>
                  </a:lnTo>
                  <a:close/>
                  <a:moveTo>
                    <a:pt x="26347" y="0"/>
                  </a:moveTo>
                  <a:lnTo>
                    <a:pt x="498730" y="0"/>
                  </a:lnTo>
                  <a:cubicBezTo>
                    <a:pt x="513239" y="0"/>
                    <a:pt x="525077" y="11820"/>
                    <a:pt x="525077" y="26306"/>
                  </a:cubicBezTo>
                  <a:lnTo>
                    <a:pt x="525077" y="580416"/>
                  </a:lnTo>
                  <a:cubicBezTo>
                    <a:pt x="525077" y="594902"/>
                    <a:pt x="513328" y="606722"/>
                    <a:pt x="498730" y="606722"/>
                  </a:cubicBezTo>
                  <a:lnTo>
                    <a:pt x="26347" y="606722"/>
                  </a:lnTo>
                  <a:cubicBezTo>
                    <a:pt x="11749" y="606722"/>
                    <a:pt x="0" y="594902"/>
                    <a:pt x="0" y="580416"/>
                  </a:cubicBezTo>
                  <a:lnTo>
                    <a:pt x="0" y="26306"/>
                  </a:lnTo>
                  <a:cubicBezTo>
                    <a:pt x="0" y="11820"/>
                    <a:pt x="11749" y="0"/>
                    <a:pt x="26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îṥļïḍé"/>
            <p:cNvSpPr/>
            <p:nvPr/>
          </p:nvSpPr>
          <p:spPr bwMode="auto">
            <a:xfrm>
              <a:off x="11046000" y="2911820"/>
              <a:ext cx="471197" cy="544464"/>
            </a:xfrm>
            <a:custGeom>
              <a:avLst/>
              <a:gdLst>
                <a:gd name="connsiteX0" fmla="*/ 382817 w 525077"/>
                <a:gd name="connsiteY0" fmla="*/ 436659 h 606722"/>
                <a:gd name="connsiteX1" fmla="*/ 409138 w 525077"/>
                <a:gd name="connsiteY1" fmla="*/ 462945 h 606722"/>
                <a:gd name="connsiteX2" fmla="*/ 382817 w 525077"/>
                <a:gd name="connsiteY2" fmla="*/ 489231 h 606722"/>
                <a:gd name="connsiteX3" fmla="*/ 356496 w 525077"/>
                <a:gd name="connsiteY3" fmla="*/ 462945 h 606722"/>
                <a:gd name="connsiteX4" fmla="*/ 382817 w 525077"/>
                <a:gd name="connsiteY4" fmla="*/ 436659 h 606722"/>
                <a:gd name="connsiteX5" fmla="*/ 145718 w 525077"/>
                <a:gd name="connsiteY5" fmla="*/ 436659 h 606722"/>
                <a:gd name="connsiteX6" fmla="*/ 172039 w 525077"/>
                <a:gd name="connsiteY6" fmla="*/ 462945 h 606722"/>
                <a:gd name="connsiteX7" fmla="*/ 145718 w 525077"/>
                <a:gd name="connsiteY7" fmla="*/ 489231 h 606722"/>
                <a:gd name="connsiteX8" fmla="*/ 119397 w 525077"/>
                <a:gd name="connsiteY8" fmla="*/ 462945 h 606722"/>
                <a:gd name="connsiteX9" fmla="*/ 145718 w 525077"/>
                <a:gd name="connsiteY9" fmla="*/ 436659 h 606722"/>
                <a:gd name="connsiteX10" fmla="*/ 382817 w 525077"/>
                <a:gd name="connsiteY10" fmla="*/ 122713 h 606722"/>
                <a:gd name="connsiteX11" fmla="*/ 409138 w 525077"/>
                <a:gd name="connsiteY11" fmla="*/ 149020 h 606722"/>
                <a:gd name="connsiteX12" fmla="*/ 409138 w 525077"/>
                <a:gd name="connsiteY12" fmla="*/ 359474 h 606722"/>
                <a:gd name="connsiteX13" fmla="*/ 382817 w 525077"/>
                <a:gd name="connsiteY13" fmla="*/ 385781 h 606722"/>
                <a:gd name="connsiteX14" fmla="*/ 356496 w 525077"/>
                <a:gd name="connsiteY14" fmla="*/ 359474 h 606722"/>
                <a:gd name="connsiteX15" fmla="*/ 356496 w 525077"/>
                <a:gd name="connsiteY15" fmla="*/ 149020 h 606722"/>
                <a:gd name="connsiteX16" fmla="*/ 382817 w 525077"/>
                <a:gd name="connsiteY16" fmla="*/ 122713 h 606722"/>
                <a:gd name="connsiteX17" fmla="*/ 145718 w 525077"/>
                <a:gd name="connsiteY17" fmla="*/ 122713 h 606722"/>
                <a:gd name="connsiteX18" fmla="*/ 172039 w 525077"/>
                <a:gd name="connsiteY18" fmla="*/ 149020 h 606722"/>
                <a:gd name="connsiteX19" fmla="*/ 172039 w 525077"/>
                <a:gd name="connsiteY19" fmla="*/ 359474 h 606722"/>
                <a:gd name="connsiteX20" fmla="*/ 145718 w 525077"/>
                <a:gd name="connsiteY20" fmla="*/ 385781 h 606722"/>
                <a:gd name="connsiteX21" fmla="*/ 119397 w 525077"/>
                <a:gd name="connsiteY21" fmla="*/ 359474 h 606722"/>
                <a:gd name="connsiteX22" fmla="*/ 119397 w 525077"/>
                <a:gd name="connsiteY22" fmla="*/ 149020 h 606722"/>
                <a:gd name="connsiteX23" fmla="*/ 145718 w 525077"/>
                <a:gd name="connsiteY23" fmla="*/ 122713 h 606722"/>
                <a:gd name="connsiteX24" fmla="*/ 289731 w 525077"/>
                <a:gd name="connsiteY24" fmla="*/ 52611 h 606722"/>
                <a:gd name="connsiteX25" fmla="*/ 289731 w 525077"/>
                <a:gd name="connsiteY25" fmla="*/ 554111 h 606722"/>
                <a:gd name="connsiteX26" fmla="*/ 474163 w 525077"/>
                <a:gd name="connsiteY26" fmla="*/ 554111 h 606722"/>
                <a:gd name="connsiteX27" fmla="*/ 474163 w 525077"/>
                <a:gd name="connsiteY27" fmla="*/ 52611 h 606722"/>
                <a:gd name="connsiteX28" fmla="*/ 52695 w 525077"/>
                <a:gd name="connsiteY28" fmla="*/ 52611 h 606722"/>
                <a:gd name="connsiteX29" fmla="*/ 52695 w 525077"/>
                <a:gd name="connsiteY29" fmla="*/ 554111 h 606722"/>
                <a:gd name="connsiteX30" fmla="*/ 237037 w 525077"/>
                <a:gd name="connsiteY30" fmla="*/ 554111 h 606722"/>
                <a:gd name="connsiteX31" fmla="*/ 237037 w 525077"/>
                <a:gd name="connsiteY31" fmla="*/ 52611 h 606722"/>
                <a:gd name="connsiteX32" fmla="*/ 26347 w 525077"/>
                <a:gd name="connsiteY32" fmla="*/ 0 h 606722"/>
                <a:gd name="connsiteX33" fmla="*/ 498730 w 525077"/>
                <a:gd name="connsiteY33" fmla="*/ 0 h 606722"/>
                <a:gd name="connsiteX34" fmla="*/ 525077 w 525077"/>
                <a:gd name="connsiteY34" fmla="*/ 26306 h 606722"/>
                <a:gd name="connsiteX35" fmla="*/ 525077 w 525077"/>
                <a:gd name="connsiteY35" fmla="*/ 580416 h 606722"/>
                <a:gd name="connsiteX36" fmla="*/ 498730 w 525077"/>
                <a:gd name="connsiteY36" fmla="*/ 606722 h 606722"/>
                <a:gd name="connsiteX37" fmla="*/ 26347 w 525077"/>
                <a:gd name="connsiteY37" fmla="*/ 606722 h 606722"/>
                <a:gd name="connsiteX38" fmla="*/ 0 w 525077"/>
                <a:gd name="connsiteY38" fmla="*/ 580416 h 606722"/>
                <a:gd name="connsiteX39" fmla="*/ 0 w 525077"/>
                <a:gd name="connsiteY39" fmla="*/ 26306 h 606722"/>
                <a:gd name="connsiteX40" fmla="*/ 26347 w 525077"/>
                <a:gd name="connsiteY4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25077" h="606722">
                  <a:moveTo>
                    <a:pt x="382817" y="436659"/>
                  </a:moveTo>
                  <a:cubicBezTo>
                    <a:pt x="397354" y="436659"/>
                    <a:pt x="409138" y="448428"/>
                    <a:pt x="409138" y="462945"/>
                  </a:cubicBezTo>
                  <a:cubicBezTo>
                    <a:pt x="409138" y="477462"/>
                    <a:pt x="397354" y="489231"/>
                    <a:pt x="382817" y="489231"/>
                  </a:cubicBezTo>
                  <a:cubicBezTo>
                    <a:pt x="368280" y="489231"/>
                    <a:pt x="356496" y="477462"/>
                    <a:pt x="356496" y="462945"/>
                  </a:cubicBezTo>
                  <a:cubicBezTo>
                    <a:pt x="356496" y="448428"/>
                    <a:pt x="368280" y="436659"/>
                    <a:pt x="382817" y="436659"/>
                  </a:cubicBezTo>
                  <a:close/>
                  <a:moveTo>
                    <a:pt x="145718" y="436659"/>
                  </a:moveTo>
                  <a:cubicBezTo>
                    <a:pt x="160255" y="436659"/>
                    <a:pt x="172039" y="448428"/>
                    <a:pt x="172039" y="462945"/>
                  </a:cubicBezTo>
                  <a:cubicBezTo>
                    <a:pt x="172039" y="477462"/>
                    <a:pt x="160255" y="489231"/>
                    <a:pt x="145718" y="489231"/>
                  </a:cubicBezTo>
                  <a:cubicBezTo>
                    <a:pt x="131181" y="489231"/>
                    <a:pt x="119397" y="477462"/>
                    <a:pt x="119397" y="462945"/>
                  </a:cubicBezTo>
                  <a:cubicBezTo>
                    <a:pt x="119397" y="448428"/>
                    <a:pt x="131181" y="436659"/>
                    <a:pt x="145718" y="436659"/>
                  </a:cubicBezTo>
                  <a:close/>
                  <a:moveTo>
                    <a:pt x="382817" y="122713"/>
                  </a:moveTo>
                  <a:cubicBezTo>
                    <a:pt x="397311" y="122713"/>
                    <a:pt x="409138" y="134534"/>
                    <a:pt x="409138" y="149020"/>
                  </a:cubicBezTo>
                  <a:lnTo>
                    <a:pt x="409138" y="359474"/>
                  </a:lnTo>
                  <a:cubicBezTo>
                    <a:pt x="409138" y="373961"/>
                    <a:pt x="397311" y="385781"/>
                    <a:pt x="382817" y="385781"/>
                  </a:cubicBezTo>
                  <a:cubicBezTo>
                    <a:pt x="368234" y="385781"/>
                    <a:pt x="356496" y="373961"/>
                    <a:pt x="356496" y="359474"/>
                  </a:cubicBezTo>
                  <a:lnTo>
                    <a:pt x="356496" y="149020"/>
                  </a:lnTo>
                  <a:cubicBezTo>
                    <a:pt x="356496" y="134534"/>
                    <a:pt x="368234" y="122713"/>
                    <a:pt x="382817" y="122713"/>
                  </a:cubicBezTo>
                  <a:close/>
                  <a:moveTo>
                    <a:pt x="145718" y="122713"/>
                  </a:moveTo>
                  <a:cubicBezTo>
                    <a:pt x="160301" y="122713"/>
                    <a:pt x="172039" y="134534"/>
                    <a:pt x="172039" y="149020"/>
                  </a:cubicBezTo>
                  <a:lnTo>
                    <a:pt x="172039" y="359474"/>
                  </a:lnTo>
                  <a:cubicBezTo>
                    <a:pt x="172039" y="373961"/>
                    <a:pt x="160301" y="385781"/>
                    <a:pt x="145718" y="385781"/>
                  </a:cubicBezTo>
                  <a:cubicBezTo>
                    <a:pt x="131224" y="385781"/>
                    <a:pt x="119397" y="373961"/>
                    <a:pt x="119397" y="359474"/>
                  </a:cubicBezTo>
                  <a:lnTo>
                    <a:pt x="119397" y="149020"/>
                  </a:lnTo>
                  <a:cubicBezTo>
                    <a:pt x="119397" y="134534"/>
                    <a:pt x="131224" y="122713"/>
                    <a:pt x="145718" y="122713"/>
                  </a:cubicBezTo>
                  <a:close/>
                  <a:moveTo>
                    <a:pt x="289731" y="52611"/>
                  </a:moveTo>
                  <a:lnTo>
                    <a:pt x="289731" y="554111"/>
                  </a:lnTo>
                  <a:lnTo>
                    <a:pt x="474163" y="554111"/>
                  </a:lnTo>
                  <a:lnTo>
                    <a:pt x="474163" y="52611"/>
                  </a:lnTo>
                  <a:close/>
                  <a:moveTo>
                    <a:pt x="52695" y="52611"/>
                  </a:moveTo>
                  <a:lnTo>
                    <a:pt x="52695" y="554111"/>
                  </a:lnTo>
                  <a:lnTo>
                    <a:pt x="237037" y="554111"/>
                  </a:lnTo>
                  <a:lnTo>
                    <a:pt x="237037" y="52611"/>
                  </a:lnTo>
                  <a:close/>
                  <a:moveTo>
                    <a:pt x="26347" y="0"/>
                  </a:moveTo>
                  <a:lnTo>
                    <a:pt x="498730" y="0"/>
                  </a:lnTo>
                  <a:cubicBezTo>
                    <a:pt x="513239" y="0"/>
                    <a:pt x="525077" y="11820"/>
                    <a:pt x="525077" y="26306"/>
                  </a:cubicBezTo>
                  <a:lnTo>
                    <a:pt x="525077" y="580416"/>
                  </a:lnTo>
                  <a:cubicBezTo>
                    <a:pt x="525077" y="594902"/>
                    <a:pt x="513328" y="606722"/>
                    <a:pt x="498730" y="606722"/>
                  </a:cubicBezTo>
                  <a:lnTo>
                    <a:pt x="26347" y="606722"/>
                  </a:lnTo>
                  <a:cubicBezTo>
                    <a:pt x="11749" y="606722"/>
                    <a:pt x="0" y="594902"/>
                    <a:pt x="0" y="580416"/>
                  </a:cubicBezTo>
                  <a:lnTo>
                    <a:pt x="0" y="26306"/>
                  </a:lnTo>
                  <a:cubicBezTo>
                    <a:pt x="0" y="11820"/>
                    <a:pt x="11749" y="0"/>
                    <a:pt x="26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îsliḍé"/>
            <p:cNvSpPr/>
            <p:nvPr/>
          </p:nvSpPr>
          <p:spPr bwMode="auto">
            <a:xfrm>
              <a:off x="11046000" y="4689640"/>
              <a:ext cx="471197" cy="544464"/>
            </a:xfrm>
            <a:custGeom>
              <a:avLst/>
              <a:gdLst>
                <a:gd name="connsiteX0" fmla="*/ 382817 w 525077"/>
                <a:gd name="connsiteY0" fmla="*/ 436659 h 606722"/>
                <a:gd name="connsiteX1" fmla="*/ 409138 w 525077"/>
                <a:gd name="connsiteY1" fmla="*/ 462945 h 606722"/>
                <a:gd name="connsiteX2" fmla="*/ 382817 w 525077"/>
                <a:gd name="connsiteY2" fmla="*/ 489231 h 606722"/>
                <a:gd name="connsiteX3" fmla="*/ 356496 w 525077"/>
                <a:gd name="connsiteY3" fmla="*/ 462945 h 606722"/>
                <a:gd name="connsiteX4" fmla="*/ 382817 w 525077"/>
                <a:gd name="connsiteY4" fmla="*/ 436659 h 606722"/>
                <a:gd name="connsiteX5" fmla="*/ 145718 w 525077"/>
                <a:gd name="connsiteY5" fmla="*/ 436659 h 606722"/>
                <a:gd name="connsiteX6" fmla="*/ 172039 w 525077"/>
                <a:gd name="connsiteY6" fmla="*/ 462945 h 606722"/>
                <a:gd name="connsiteX7" fmla="*/ 145718 w 525077"/>
                <a:gd name="connsiteY7" fmla="*/ 489231 h 606722"/>
                <a:gd name="connsiteX8" fmla="*/ 119397 w 525077"/>
                <a:gd name="connsiteY8" fmla="*/ 462945 h 606722"/>
                <a:gd name="connsiteX9" fmla="*/ 145718 w 525077"/>
                <a:gd name="connsiteY9" fmla="*/ 436659 h 606722"/>
                <a:gd name="connsiteX10" fmla="*/ 382817 w 525077"/>
                <a:gd name="connsiteY10" fmla="*/ 122713 h 606722"/>
                <a:gd name="connsiteX11" fmla="*/ 409138 w 525077"/>
                <a:gd name="connsiteY11" fmla="*/ 149020 h 606722"/>
                <a:gd name="connsiteX12" fmla="*/ 409138 w 525077"/>
                <a:gd name="connsiteY12" fmla="*/ 359474 h 606722"/>
                <a:gd name="connsiteX13" fmla="*/ 382817 w 525077"/>
                <a:gd name="connsiteY13" fmla="*/ 385781 h 606722"/>
                <a:gd name="connsiteX14" fmla="*/ 356496 w 525077"/>
                <a:gd name="connsiteY14" fmla="*/ 359474 h 606722"/>
                <a:gd name="connsiteX15" fmla="*/ 356496 w 525077"/>
                <a:gd name="connsiteY15" fmla="*/ 149020 h 606722"/>
                <a:gd name="connsiteX16" fmla="*/ 382817 w 525077"/>
                <a:gd name="connsiteY16" fmla="*/ 122713 h 606722"/>
                <a:gd name="connsiteX17" fmla="*/ 145718 w 525077"/>
                <a:gd name="connsiteY17" fmla="*/ 122713 h 606722"/>
                <a:gd name="connsiteX18" fmla="*/ 172039 w 525077"/>
                <a:gd name="connsiteY18" fmla="*/ 149020 h 606722"/>
                <a:gd name="connsiteX19" fmla="*/ 172039 w 525077"/>
                <a:gd name="connsiteY19" fmla="*/ 359474 h 606722"/>
                <a:gd name="connsiteX20" fmla="*/ 145718 w 525077"/>
                <a:gd name="connsiteY20" fmla="*/ 385781 h 606722"/>
                <a:gd name="connsiteX21" fmla="*/ 119397 w 525077"/>
                <a:gd name="connsiteY21" fmla="*/ 359474 h 606722"/>
                <a:gd name="connsiteX22" fmla="*/ 119397 w 525077"/>
                <a:gd name="connsiteY22" fmla="*/ 149020 h 606722"/>
                <a:gd name="connsiteX23" fmla="*/ 145718 w 525077"/>
                <a:gd name="connsiteY23" fmla="*/ 122713 h 606722"/>
                <a:gd name="connsiteX24" fmla="*/ 289731 w 525077"/>
                <a:gd name="connsiteY24" fmla="*/ 52611 h 606722"/>
                <a:gd name="connsiteX25" fmla="*/ 289731 w 525077"/>
                <a:gd name="connsiteY25" fmla="*/ 554111 h 606722"/>
                <a:gd name="connsiteX26" fmla="*/ 474163 w 525077"/>
                <a:gd name="connsiteY26" fmla="*/ 554111 h 606722"/>
                <a:gd name="connsiteX27" fmla="*/ 474163 w 525077"/>
                <a:gd name="connsiteY27" fmla="*/ 52611 h 606722"/>
                <a:gd name="connsiteX28" fmla="*/ 52695 w 525077"/>
                <a:gd name="connsiteY28" fmla="*/ 52611 h 606722"/>
                <a:gd name="connsiteX29" fmla="*/ 52695 w 525077"/>
                <a:gd name="connsiteY29" fmla="*/ 554111 h 606722"/>
                <a:gd name="connsiteX30" fmla="*/ 237037 w 525077"/>
                <a:gd name="connsiteY30" fmla="*/ 554111 h 606722"/>
                <a:gd name="connsiteX31" fmla="*/ 237037 w 525077"/>
                <a:gd name="connsiteY31" fmla="*/ 52611 h 606722"/>
                <a:gd name="connsiteX32" fmla="*/ 26347 w 525077"/>
                <a:gd name="connsiteY32" fmla="*/ 0 h 606722"/>
                <a:gd name="connsiteX33" fmla="*/ 498730 w 525077"/>
                <a:gd name="connsiteY33" fmla="*/ 0 h 606722"/>
                <a:gd name="connsiteX34" fmla="*/ 525077 w 525077"/>
                <a:gd name="connsiteY34" fmla="*/ 26306 h 606722"/>
                <a:gd name="connsiteX35" fmla="*/ 525077 w 525077"/>
                <a:gd name="connsiteY35" fmla="*/ 580416 h 606722"/>
                <a:gd name="connsiteX36" fmla="*/ 498730 w 525077"/>
                <a:gd name="connsiteY36" fmla="*/ 606722 h 606722"/>
                <a:gd name="connsiteX37" fmla="*/ 26347 w 525077"/>
                <a:gd name="connsiteY37" fmla="*/ 606722 h 606722"/>
                <a:gd name="connsiteX38" fmla="*/ 0 w 525077"/>
                <a:gd name="connsiteY38" fmla="*/ 580416 h 606722"/>
                <a:gd name="connsiteX39" fmla="*/ 0 w 525077"/>
                <a:gd name="connsiteY39" fmla="*/ 26306 h 606722"/>
                <a:gd name="connsiteX40" fmla="*/ 26347 w 525077"/>
                <a:gd name="connsiteY4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25077" h="606722">
                  <a:moveTo>
                    <a:pt x="382817" y="436659"/>
                  </a:moveTo>
                  <a:cubicBezTo>
                    <a:pt x="397354" y="436659"/>
                    <a:pt x="409138" y="448428"/>
                    <a:pt x="409138" y="462945"/>
                  </a:cubicBezTo>
                  <a:cubicBezTo>
                    <a:pt x="409138" y="477462"/>
                    <a:pt x="397354" y="489231"/>
                    <a:pt x="382817" y="489231"/>
                  </a:cubicBezTo>
                  <a:cubicBezTo>
                    <a:pt x="368280" y="489231"/>
                    <a:pt x="356496" y="477462"/>
                    <a:pt x="356496" y="462945"/>
                  </a:cubicBezTo>
                  <a:cubicBezTo>
                    <a:pt x="356496" y="448428"/>
                    <a:pt x="368280" y="436659"/>
                    <a:pt x="382817" y="436659"/>
                  </a:cubicBezTo>
                  <a:close/>
                  <a:moveTo>
                    <a:pt x="145718" y="436659"/>
                  </a:moveTo>
                  <a:cubicBezTo>
                    <a:pt x="160255" y="436659"/>
                    <a:pt x="172039" y="448428"/>
                    <a:pt x="172039" y="462945"/>
                  </a:cubicBezTo>
                  <a:cubicBezTo>
                    <a:pt x="172039" y="477462"/>
                    <a:pt x="160255" y="489231"/>
                    <a:pt x="145718" y="489231"/>
                  </a:cubicBezTo>
                  <a:cubicBezTo>
                    <a:pt x="131181" y="489231"/>
                    <a:pt x="119397" y="477462"/>
                    <a:pt x="119397" y="462945"/>
                  </a:cubicBezTo>
                  <a:cubicBezTo>
                    <a:pt x="119397" y="448428"/>
                    <a:pt x="131181" y="436659"/>
                    <a:pt x="145718" y="436659"/>
                  </a:cubicBezTo>
                  <a:close/>
                  <a:moveTo>
                    <a:pt x="382817" y="122713"/>
                  </a:moveTo>
                  <a:cubicBezTo>
                    <a:pt x="397311" y="122713"/>
                    <a:pt x="409138" y="134534"/>
                    <a:pt x="409138" y="149020"/>
                  </a:cubicBezTo>
                  <a:lnTo>
                    <a:pt x="409138" y="359474"/>
                  </a:lnTo>
                  <a:cubicBezTo>
                    <a:pt x="409138" y="373961"/>
                    <a:pt x="397311" y="385781"/>
                    <a:pt x="382817" y="385781"/>
                  </a:cubicBezTo>
                  <a:cubicBezTo>
                    <a:pt x="368234" y="385781"/>
                    <a:pt x="356496" y="373961"/>
                    <a:pt x="356496" y="359474"/>
                  </a:cubicBezTo>
                  <a:lnTo>
                    <a:pt x="356496" y="149020"/>
                  </a:lnTo>
                  <a:cubicBezTo>
                    <a:pt x="356496" y="134534"/>
                    <a:pt x="368234" y="122713"/>
                    <a:pt x="382817" y="122713"/>
                  </a:cubicBezTo>
                  <a:close/>
                  <a:moveTo>
                    <a:pt x="145718" y="122713"/>
                  </a:moveTo>
                  <a:cubicBezTo>
                    <a:pt x="160301" y="122713"/>
                    <a:pt x="172039" y="134534"/>
                    <a:pt x="172039" y="149020"/>
                  </a:cubicBezTo>
                  <a:lnTo>
                    <a:pt x="172039" y="359474"/>
                  </a:lnTo>
                  <a:cubicBezTo>
                    <a:pt x="172039" y="373961"/>
                    <a:pt x="160301" y="385781"/>
                    <a:pt x="145718" y="385781"/>
                  </a:cubicBezTo>
                  <a:cubicBezTo>
                    <a:pt x="131224" y="385781"/>
                    <a:pt x="119397" y="373961"/>
                    <a:pt x="119397" y="359474"/>
                  </a:cubicBezTo>
                  <a:lnTo>
                    <a:pt x="119397" y="149020"/>
                  </a:lnTo>
                  <a:cubicBezTo>
                    <a:pt x="119397" y="134534"/>
                    <a:pt x="131224" y="122713"/>
                    <a:pt x="145718" y="122713"/>
                  </a:cubicBezTo>
                  <a:close/>
                  <a:moveTo>
                    <a:pt x="289731" y="52611"/>
                  </a:moveTo>
                  <a:lnTo>
                    <a:pt x="289731" y="554111"/>
                  </a:lnTo>
                  <a:lnTo>
                    <a:pt x="474163" y="554111"/>
                  </a:lnTo>
                  <a:lnTo>
                    <a:pt x="474163" y="52611"/>
                  </a:lnTo>
                  <a:close/>
                  <a:moveTo>
                    <a:pt x="52695" y="52611"/>
                  </a:moveTo>
                  <a:lnTo>
                    <a:pt x="52695" y="554111"/>
                  </a:lnTo>
                  <a:lnTo>
                    <a:pt x="237037" y="554111"/>
                  </a:lnTo>
                  <a:lnTo>
                    <a:pt x="237037" y="52611"/>
                  </a:lnTo>
                  <a:close/>
                  <a:moveTo>
                    <a:pt x="26347" y="0"/>
                  </a:moveTo>
                  <a:lnTo>
                    <a:pt x="498730" y="0"/>
                  </a:lnTo>
                  <a:cubicBezTo>
                    <a:pt x="513239" y="0"/>
                    <a:pt x="525077" y="11820"/>
                    <a:pt x="525077" y="26306"/>
                  </a:cubicBezTo>
                  <a:lnTo>
                    <a:pt x="525077" y="580416"/>
                  </a:lnTo>
                  <a:cubicBezTo>
                    <a:pt x="525077" y="594902"/>
                    <a:pt x="513328" y="606722"/>
                    <a:pt x="498730" y="606722"/>
                  </a:cubicBezTo>
                  <a:lnTo>
                    <a:pt x="26347" y="606722"/>
                  </a:lnTo>
                  <a:cubicBezTo>
                    <a:pt x="11749" y="606722"/>
                    <a:pt x="0" y="594902"/>
                    <a:pt x="0" y="580416"/>
                  </a:cubicBezTo>
                  <a:lnTo>
                    <a:pt x="0" y="26306"/>
                  </a:lnTo>
                  <a:cubicBezTo>
                    <a:pt x="0" y="11820"/>
                    <a:pt x="11749" y="0"/>
                    <a:pt x="26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" name="íšḷiḍè"/>
            <p:cNvGrpSpPr/>
            <p:nvPr/>
          </p:nvGrpSpPr>
          <p:grpSpPr>
            <a:xfrm>
              <a:off x="686465" y="2097930"/>
              <a:ext cx="4413961" cy="2851469"/>
              <a:chOff x="686464" y="1778417"/>
              <a:chExt cx="4968737" cy="3209859"/>
            </a:xfrm>
          </p:grpSpPr>
          <p:grpSp>
            <p:nvGrpSpPr>
              <p:cNvPr id="23" name="íšļîḋé"/>
              <p:cNvGrpSpPr/>
              <p:nvPr/>
            </p:nvGrpSpPr>
            <p:grpSpPr>
              <a:xfrm>
                <a:off x="686464" y="1778417"/>
                <a:ext cx="4968737" cy="2966767"/>
                <a:chOff x="2459596" y="1628800"/>
                <a:chExt cx="7272808" cy="3749436"/>
              </a:xfrm>
            </p:grpSpPr>
            <p:sp>
              <p:nvSpPr>
                <p:cNvPr id="24" name="iṥ1iḋe"/>
                <p:cNvSpPr/>
                <p:nvPr/>
              </p:nvSpPr>
              <p:spPr>
                <a:xfrm>
                  <a:off x="3215253" y="1628800"/>
                  <a:ext cx="5761494" cy="3651552"/>
                </a:xfrm>
                <a:custGeom>
                  <a:avLst/>
                  <a:gdLst>
                    <a:gd name="connsiteX0" fmla="*/ 224028 w 7415784"/>
                    <a:gd name="connsiteY0" fmla="*/ 269748 h 4700016"/>
                    <a:gd name="connsiteX1" fmla="*/ 224028 w 7415784"/>
                    <a:gd name="connsiteY1" fmla="*/ 4430268 h 4700016"/>
                    <a:gd name="connsiteX2" fmla="*/ 7191756 w 7415784"/>
                    <a:gd name="connsiteY2" fmla="*/ 4430268 h 4700016"/>
                    <a:gd name="connsiteX3" fmla="*/ 7191756 w 7415784"/>
                    <a:gd name="connsiteY3" fmla="*/ 269748 h 4700016"/>
                    <a:gd name="connsiteX4" fmla="*/ 266867 w 7415784"/>
                    <a:gd name="connsiteY4" fmla="*/ 0 h 4700016"/>
                    <a:gd name="connsiteX5" fmla="*/ 7148917 w 7415784"/>
                    <a:gd name="connsiteY5" fmla="*/ 0 h 4700016"/>
                    <a:gd name="connsiteX6" fmla="*/ 7415784 w 7415784"/>
                    <a:gd name="connsiteY6" fmla="*/ 266867 h 4700016"/>
                    <a:gd name="connsiteX7" fmla="*/ 7415784 w 7415784"/>
                    <a:gd name="connsiteY7" fmla="*/ 4433149 h 4700016"/>
                    <a:gd name="connsiteX8" fmla="*/ 7148917 w 7415784"/>
                    <a:gd name="connsiteY8" fmla="*/ 4700016 h 4700016"/>
                    <a:gd name="connsiteX9" fmla="*/ 266867 w 7415784"/>
                    <a:gd name="connsiteY9" fmla="*/ 4700016 h 4700016"/>
                    <a:gd name="connsiteX10" fmla="*/ 0 w 7415784"/>
                    <a:gd name="connsiteY10" fmla="*/ 4433149 h 4700016"/>
                    <a:gd name="connsiteX11" fmla="*/ 0 w 7415784"/>
                    <a:gd name="connsiteY11" fmla="*/ 266867 h 4700016"/>
                    <a:gd name="connsiteX12" fmla="*/ 266867 w 7415784"/>
                    <a:gd name="connsiteY12" fmla="*/ 0 h 4700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415784" h="4700016">
                      <a:moveTo>
                        <a:pt x="224028" y="269748"/>
                      </a:moveTo>
                      <a:lnTo>
                        <a:pt x="224028" y="4430268"/>
                      </a:lnTo>
                      <a:lnTo>
                        <a:pt x="7191756" y="4430268"/>
                      </a:lnTo>
                      <a:lnTo>
                        <a:pt x="7191756" y="269748"/>
                      </a:lnTo>
                      <a:close/>
                      <a:moveTo>
                        <a:pt x="266867" y="0"/>
                      </a:moveTo>
                      <a:lnTo>
                        <a:pt x="7148917" y="0"/>
                      </a:lnTo>
                      <a:cubicBezTo>
                        <a:pt x="7296304" y="0"/>
                        <a:pt x="7415784" y="119480"/>
                        <a:pt x="7415784" y="266867"/>
                      </a:cubicBezTo>
                      <a:lnTo>
                        <a:pt x="7415784" y="4433149"/>
                      </a:lnTo>
                      <a:cubicBezTo>
                        <a:pt x="7415784" y="4580536"/>
                        <a:pt x="7296304" y="4700016"/>
                        <a:pt x="7148917" y="4700016"/>
                      </a:cubicBezTo>
                      <a:lnTo>
                        <a:pt x="266867" y="4700016"/>
                      </a:lnTo>
                      <a:cubicBezTo>
                        <a:pt x="119480" y="4700016"/>
                        <a:pt x="0" y="4580536"/>
                        <a:pt x="0" y="4433149"/>
                      </a:cubicBezTo>
                      <a:lnTo>
                        <a:pt x="0" y="266867"/>
                      </a:lnTo>
                      <a:cubicBezTo>
                        <a:pt x="0" y="119480"/>
                        <a:pt x="119480" y="0"/>
                        <a:pt x="266867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/>
                </a:p>
              </p:txBody>
            </p:sp>
            <p:sp>
              <p:nvSpPr>
                <p:cNvPr id="25" name="í$lïḍe"/>
                <p:cNvSpPr/>
                <p:nvPr/>
              </p:nvSpPr>
              <p:spPr>
                <a:xfrm>
                  <a:off x="3228835" y="1644767"/>
                  <a:ext cx="5734330" cy="3619617"/>
                </a:xfrm>
                <a:custGeom>
                  <a:avLst/>
                  <a:gdLst>
                    <a:gd name="connsiteX0" fmla="*/ 252028 w 7380820"/>
                    <a:gd name="connsiteY0" fmla="*/ 295230 h 4658912"/>
                    <a:gd name="connsiteX1" fmla="*/ 252028 w 7380820"/>
                    <a:gd name="connsiteY1" fmla="*/ 4363682 h 4658912"/>
                    <a:gd name="connsiteX2" fmla="*/ 7128792 w 7380820"/>
                    <a:gd name="connsiteY2" fmla="*/ 4363682 h 4658912"/>
                    <a:gd name="connsiteX3" fmla="*/ 7128792 w 7380820"/>
                    <a:gd name="connsiteY3" fmla="*/ 295230 h 4658912"/>
                    <a:gd name="connsiteX4" fmla="*/ 264533 w 7380820"/>
                    <a:gd name="connsiteY4" fmla="*/ 0 h 4658912"/>
                    <a:gd name="connsiteX5" fmla="*/ 7116287 w 7380820"/>
                    <a:gd name="connsiteY5" fmla="*/ 0 h 4658912"/>
                    <a:gd name="connsiteX6" fmla="*/ 7380820 w 7380820"/>
                    <a:gd name="connsiteY6" fmla="*/ 264533 h 4658912"/>
                    <a:gd name="connsiteX7" fmla="*/ 7380820 w 7380820"/>
                    <a:gd name="connsiteY7" fmla="*/ 4394379 h 4658912"/>
                    <a:gd name="connsiteX8" fmla="*/ 7116287 w 7380820"/>
                    <a:gd name="connsiteY8" fmla="*/ 4658912 h 4658912"/>
                    <a:gd name="connsiteX9" fmla="*/ 264533 w 7380820"/>
                    <a:gd name="connsiteY9" fmla="*/ 4658912 h 4658912"/>
                    <a:gd name="connsiteX10" fmla="*/ 0 w 7380820"/>
                    <a:gd name="connsiteY10" fmla="*/ 4394379 h 4658912"/>
                    <a:gd name="connsiteX11" fmla="*/ 0 w 7380820"/>
                    <a:gd name="connsiteY11" fmla="*/ 264533 h 4658912"/>
                    <a:gd name="connsiteX12" fmla="*/ 264533 w 7380820"/>
                    <a:gd name="connsiteY12" fmla="*/ 0 h 4658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380820" h="4658912">
                      <a:moveTo>
                        <a:pt x="252028" y="295230"/>
                      </a:moveTo>
                      <a:lnTo>
                        <a:pt x="252028" y="4363682"/>
                      </a:lnTo>
                      <a:lnTo>
                        <a:pt x="7128792" y="4363682"/>
                      </a:lnTo>
                      <a:lnTo>
                        <a:pt x="7128792" y="295230"/>
                      </a:lnTo>
                      <a:close/>
                      <a:moveTo>
                        <a:pt x="264533" y="0"/>
                      </a:moveTo>
                      <a:lnTo>
                        <a:pt x="7116287" y="0"/>
                      </a:lnTo>
                      <a:cubicBezTo>
                        <a:pt x="7262385" y="0"/>
                        <a:pt x="7380820" y="118435"/>
                        <a:pt x="7380820" y="264533"/>
                      </a:cubicBezTo>
                      <a:lnTo>
                        <a:pt x="7380820" y="4394379"/>
                      </a:lnTo>
                      <a:cubicBezTo>
                        <a:pt x="7380820" y="4540477"/>
                        <a:pt x="7262385" y="4658912"/>
                        <a:pt x="7116287" y="4658912"/>
                      </a:cubicBezTo>
                      <a:lnTo>
                        <a:pt x="264533" y="4658912"/>
                      </a:lnTo>
                      <a:cubicBezTo>
                        <a:pt x="118435" y="4658912"/>
                        <a:pt x="0" y="4540477"/>
                        <a:pt x="0" y="4394379"/>
                      </a:cubicBezTo>
                      <a:lnTo>
                        <a:pt x="0" y="264533"/>
                      </a:lnTo>
                      <a:cubicBezTo>
                        <a:pt x="0" y="118435"/>
                        <a:pt x="118435" y="0"/>
                        <a:pt x="26453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 dirty="0"/>
                </a:p>
              </p:txBody>
            </p:sp>
            <p:sp>
              <p:nvSpPr>
                <p:cNvPr id="26" name="ï$ḷïdê"/>
                <p:cNvSpPr/>
                <p:nvPr/>
              </p:nvSpPr>
              <p:spPr>
                <a:xfrm>
                  <a:off x="6040055" y="1707676"/>
                  <a:ext cx="111889" cy="111889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/>
                </a:p>
              </p:txBody>
            </p:sp>
            <p:grpSp>
              <p:nvGrpSpPr>
                <p:cNvPr id="27" name="ïṩļîďè"/>
                <p:cNvGrpSpPr/>
                <p:nvPr/>
              </p:nvGrpSpPr>
              <p:grpSpPr>
                <a:xfrm>
                  <a:off x="2459596" y="5232543"/>
                  <a:ext cx="7272808" cy="145693"/>
                  <a:chOff x="-1348120" y="5777968"/>
                  <a:chExt cx="9361040" cy="187524"/>
                </a:xfrm>
              </p:grpSpPr>
              <p:sp>
                <p:nvSpPr>
                  <p:cNvPr id="29" name="išļíďè"/>
                  <p:cNvSpPr/>
                  <p:nvPr/>
                </p:nvSpPr>
                <p:spPr>
                  <a:xfrm flipV="1">
                    <a:off x="-1348120" y="5928916"/>
                    <a:ext cx="9361040" cy="36576"/>
                  </a:xfrm>
                  <a:prstGeom prst="trapezoid">
                    <a:avLst>
                      <a:gd name="adj" fmla="val 814192"/>
                    </a:avLst>
                  </a:prstGeom>
                  <a:solidFill>
                    <a:srgbClr val="80808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90"/>
                  </a:p>
                </p:txBody>
              </p:sp>
              <p:sp>
                <p:nvSpPr>
                  <p:cNvPr id="30" name="ïṩlïḑé"/>
                  <p:cNvSpPr/>
                  <p:nvPr/>
                </p:nvSpPr>
                <p:spPr>
                  <a:xfrm>
                    <a:off x="-1348120" y="5777968"/>
                    <a:ext cx="9361040" cy="151090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90"/>
                  </a:p>
                </p:txBody>
              </p:sp>
            </p:grpSp>
          </p:grpSp>
          <p:sp>
            <p:nvSpPr>
              <p:cNvPr id="21" name="îṥľíḍe"/>
              <p:cNvSpPr/>
              <p:nvPr/>
            </p:nvSpPr>
            <p:spPr bwMode="auto">
              <a:xfrm>
                <a:off x="1264278" y="4936605"/>
                <a:ext cx="3813109" cy="5167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5646000" y="1134847"/>
              <a:ext cx="0" cy="500877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0904" y="2276241"/>
            <a:ext cx="3305081" cy="2184751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6546001" y="3903406"/>
            <a:ext cx="258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发挥主观能动性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494113" y="4849317"/>
            <a:ext cx="282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做到主客观相统一</a:t>
            </a:r>
          </a:p>
        </p:txBody>
      </p:sp>
    </p:spTree>
  </p:cSld>
  <p:clrMapOvr>
    <a:masterClrMapping/>
  </p:clrMapOvr>
  <p:transition spd="slow">
    <p:wheel spokes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42999" y="2942738"/>
            <a:ext cx="9906001" cy="2549421"/>
          </a:xfrm>
        </p:spPr>
        <p:txBody>
          <a:bodyPr>
            <a:normAutofit/>
          </a:bodyPr>
          <a:lstStyle/>
          <a:p>
            <a:r>
              <a:rPr lang="zh-CN" altLang="en-US" sz="4900" b="1" dirty="0">
                <a:solidFill>
                  <a:schemeClr val="bg1"/>
                </a:solidFill>
              </a:rPr>
              <a:t>我们能为精准扶贫做什么？</a:t>
            </a:r>
            <a:r>
              <a:rPr lang="zh-CN" altLang="en-US" b="1" dirty="0"/>
              <a:t/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86" name="AutoShape 64"/>
          <p:cNvSpPr>
            <a:spLocks noChangeAspect="1" noChangeArrowheads="1" noTextEdit="1"/>
          </p:cNvSpPr>
          <p:nvPr/>
        </p:nvSpPr>
        <p:spPr bwMode="auto">
          <a:xfrm>
            <a:off x="3765550" y="1624013"/>
            <a:ext cx="26384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27764" y="2262461"/>
            <a:ext cx="782411" cy="680277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/05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0833" y="374716"/>
            <a:ext cx="9601200" cy="1485900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发挥好大学生在精准扶贫中的作用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80388" y="1225689"/>
            <a:ext cx="99735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精准扶贫工作任务重、时间紧、难度大，要打赢精准扶贫攻坚战、如期完成精准扶贫任务、让贫困人口彻底脱贫，需要各级主动作为、多措并举、强力推进，充分发挥现有资源的作用。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随着大学生“村官”、“三支一扶”政策的推进，以及大学生就业方式的改变，如今在农村工作的大学生越来越多。他们文化高、知识新、脑子活、有激情，对农村又有一定了解，是农村发展的宝贵财富。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要发挥大学生在精准扶贫工作中的作用，各单位必须“拉一把推一把”，做到扶贫思路有人引、扶贫方法有人教、扶贫困难有人帮。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通过建立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QQ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群、微信群，搭建思想交流、工作互动平台，方便交流工作经验、探讨工作难题。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通过思想鼓励、技术指导、知识培训、政策支持等措施，充分发挥大学生“高智商”优势，引导大学生依托村级组织活动场所、农村远程教育站点等现有资源，带领群众开办网店、微店，推动电商进村入户，开展网上代购代销，助推精准扶贫工作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8" name="最年轻十九大代表吴书香 美女大学生村官“扎根记“, 学生的楷模, 村官的榜样_超清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9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48617" y="2967335"/>
            <a:ext cx="429476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8000" b="1" cap="none" spc="0" dirty="0">
                <a:solidFill>
                  <a:schemeClr val="accent4"/>
                </a:solidFill>
                <a:effectLst/>
              </a:rPr>
              <a:t>谢谢观看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26991" y="3176588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tx2">
                    <a:lumMod val="10000"/>
                  </a:schemeClr>
                </a:solidFill>
              </a:rPr>
              <a:t>什么是精准扶贫？</a:t>
            </a:r>
          </a:p>
        </p:txBody>
      </p:sp>
      <p:sp>
        <p:nvSpPr>
          <p:cNvPr id="86" name="AutoShape 64"/>
          <p:cNvSpPr>
            <a:spLocks noChangeAspect="1" noChangeArrowheads="1" noTextEdit="1"/>
          </p:cNvSpPr>
          <p:nvPr/>
        </p:nvSpPr>
        <p:spPr bwMode="auto">
          <a:xfrm>
            <a:off x="3765550" y="1624013"/>
            <a:ext cx="26384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27764" y="2262461"/>
            <a:ext cx="782411" cy="680277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02639" y="2019009"/>
            <a:ext cx="4693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0066FF"/>
                </a:solidFill>
              </a:rPr>
              <a:t> </a:t>
            </a:r>
            <a:r>
              <a:rPr lang="zh-CN" altLang="zh-CN" sz="2400" dirty="0">
                <a:solidFill>
                  <a:srgbClr val="0070C0"/>
                </a:solidFill>
              </a:rPr>
              <a:t>精准扶贫是粗放扶贫的对称。是指针对不同贫困区域环境、不同贫困农户状况，运用科学有效程序对扶贫对象实施精确识别、精确帮扶、精确管理的治贫方式。 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0880" y="184111"/>
            <a:ext cx="394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精准扶贫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4562455"/>
            <a:ext cx="59699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“对症下药</a:t>
            </a:r>
            <a:r>
              <a:rPr lang="zh-CN" altLang="en-US" sz="4000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，</a:t>
            </a:r>
            <a:r>
              <a:rPr lang="en-US" altLang="zh-CN" sz="4000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000" b="1" cap="none" spc="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药到病除”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9590" y="1428750"/>
            <a:ext cx="6134100" cy="450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285" y="252006"/>
            <a:ext cx="9601196" cy="1303867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六个精准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e2970c55-b67e-415c-9bd0-90691eed783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1376" y="1142310"/>
            <a:ext cx="10575531" cy="5098153"/>
            <a:chOff x="666256" y="1155313"/>
            <a:chExt cx="10575531" cy="5098153"/>
          </a:xfrm>
        </p:grpSpPr>
        <p:grpSp>
          <p:nvGrpSpPr>
            <p:cNvPr id="6" name="iš1ïḍê"/>
            <p:cNvGrpSpPr/>
            <p:nvPr/>
          </p:nvGrpSpPr>
          <p:grpSpPr>
            <a:xfrm>
              <a:off x="4795116" y="2625446"/>
              <a:ext cx="2604836" cy="1645372"/>
              <a:chOff x="4795116" y="2690412"/>
              <a:chExt cx="2604836" cy="1645372"/>
            </a:xfrm>
          </p:grpSpPr>
          <p:sp>
            <p:nvSpPr>
              <p:cNvPr id="30" name="ïṩḷíḋe"/>
              <p:cNvSpPr/>
              <p:nvPr/>
            </p:nvSpPr>
            <p:spPr>
              <a:xfrm>
                <a:off x="6999213" y="2690412"/>
                <a:ext cx="400739" cy="400123"/>
              </a:xfrm>
              <a:custGeom>
                <a:avLst/>
                <a:gdLst>
                  <a:gd name="connsiteX0" fmla="*/ 333891 w 578320"/>
                  <a:gd name="connsiteY0" fmla="*/ 314976 h 577432"/>
                  <a:gd name="connsiteX1" fmla="*/ 398475 w 578320"/>
                  <a:gd name="connsiteY1" fmla="*/ 314976 h 577432"/>
                  <a:gd name="connsiteX2" fmla="*/ 424308 w 578320"/>
                  <a:gd name="connsiteY2" fmla="*/ 340761 h 577432"/>
                  <a:gd name="connsiteX3" fmla="*/ 424308 w 578320"/>
                  <a:gd name="connsiteY3" fmla="*/ 550726 h 577432"/>
                  <a:gd name="connsiteX4" fmla="*/ 398475 w 578320"/>
                  <a:gd name="connsiteY4" fmla="*/ 577432 h 577432"/>
                  <a:gd name="connsiteX5" fmla="*/ 333891 w 578320"/>
                  <a:gd name="connsiteY5" fmla="*/ 577432 h 577432"/>
                  <a:gd name="connsiteX6" fmla="*/ 307135 w 578320"/>
                  <a:gd name="connsiteY6" fmla="*/ 550726 h 577432"/>
                  <a:gd name="connsiteX7" fmla="*/ 307135 w 578320"/>
                  <a:gd name="connsiteY7" fmla="*/ 340761 h 577432"/>
                  <a:gd name="connsiteX8" fmla="*/ 333891 w 578320"/>
                  <a:gd name="connsiteY8" fmla="*/ 314976 h 577432"/>
                  <a:gd name="connsiteX9" fmla="*/ 179853 w 578320"/>
                  <a:gd name="connsiteY9" fmla="*/ 314976 h 577432"/>
                  <a:gd name="connsiteX10" fmla="*/ 244456 w 578320"/>
                  <a:gd name="connsiteY10" fmla="*/ 314976 h 577432"/>
                  <a:gd name="connsiteX11" fmla="*/ 270297 w 578320"/>
                  <a:gd name="connsiteY11" fmla="*/ 340761 h 577432"/>
                  <a:gd name="connsiteX12" fmla="*/ 270297 w 578320"/>
                  <a:gd name="connsiteY12" fmla="*/ 550726 h 577432"/>
                  <a:gd name="connsiteX13" fmla="*/ 244456 w 578320"/>
                  <a:gd name="connsiteY13" fmla="*/ 577432 h 577432"/>
                  <a:gd name="connsiteX14" fmla="*/ 179853 w 578320"/>
                  <a:gd name="connsiteY14" fmla="*/ 577432 h 577432"/>
                  <a:gd name="connsiteX15" fmla="*/ 154012 w 578320"/>
                  <a:gd name="connsiteY15" fmla="*/ 550726 h 577432"/>
                  <a:gd name="connsiteX16" fmla="*/ 154012 w 578320"/>
                  <a:gd name="connsiteY16" fmla="*/ 340761 h 577432"/>
                  <a:gd name="connsiteX17" fmla="*/ 179853 w 578320"/>
                  <a:gd name="connsiteY17" fmla="*/ 314976 h 577432"/>
                  <a:gd name="connsiteX18" fmla="*/ 486980 w 578320"/>
                  <a:gd name="connsiteY18" fmla="*/ 235677 h 577432"/>
                  <a:gd name="connsiteX19" fmla="*/ 551564 w 578320"/>
                  <a:gd name="connsiteY19" fmla="*/ 235677 h 577432"/>
                  <a:gd name="connsiteX20" fmla="*/ 578320 w 578320"/>
                  <a:gd name="connsiteY20" fmla="*/ 262391 h 577432"/>
                  <a:gd name="connsiteX21" fmla="*/ 578320 w 578320"/>
                  <a:gd name="connsiteY21" fmla="*/ 550718 h 577432"/>
                  <a:gd name="connsiteX22" fmla="*/ 551564 w 578320"/>
                  <a:gd name="connsiteY22" fmla="*/ 577432 h 577432"/>
                  <a:gd name="connsiteX23" fmla="*/ 486980 w 578320"/>
                  <a:gd name="connsiteY23" fmla="*/ 577432 h 577432"/>
                  <a:gd name="connsiteX24" fmla="*/ 461147 w 578320"/>
                  <a:gd name="connsiteY24" fmla="*/ 550718 h 577432"/>
                  <a:gd name="connsiteX25" fmla="*/ 461147 w 578320"/>
                  <a:gd name="connsiteY25" fmla="*/ 262391 h 577432"/>
                  <a:gd name="connsiteX26" fmla="*/ 486980 w 578320"/>
                  <a:gd name="connsiteY26" fmla="*/ 235677 h 577432"/>
                  <a:gd name="connsiteX27" fmla="*/ 25833 w 578320"/>
                  <a:gd name="connsiteY27" fmla="*/ 235677 h 577432"/>
                  <a:gd name="connsiteX28" fmla="*/ 90417 w 578320"/>
                  <a:gd name="connsiteY28" fmla="*/ 235677 h 577432"/>
                  <a:gd name="connsiteX29" fmla="*/ 117173 w 578320"/>
                  <a:gd name="connsiteY29" fmla="*/ 262391 h 577432"/>
                  <a:gd name="connsiteX30" fmla="*/ 117173 w 578320"/>
                  <a:gd name="connsiteY30" fmla="*/ 550718 h 577432"/>
                  <a:gd name="connsiteX31" fmla="*/ 90417 w 578320"/>
                  <a:gd name="connsiteY31" fmla="*/ 577432 h 577432"/>
                  <a:gd name="connsiteX32" fmla="*/ 25833 w 578320"/>
                  <a:gd name="connsiteY32" fmla="*/ 577432 h 577432"/>
                  <a:gd name="connsiteX33" fmla="*/ 0 w 578320"/>
                  <a:gd name="connsiteY33" fmla="*/ 550718 h 577432"/>
                  <a:gd name="connsiteX34" fmla="*/ 0 w 578320"/>
                  <a:gd name="connsiteY34" fmla="*/ 262391 h 577432"/>
                  <a:gd name="connsiteX35" fmla="*/ 25833 w 578320"/>
                  <a:gd name="connsiteY35" fmla="*/ 235677 h 577432"/>
                  <a:gd name="connsiteX36" fmla="*/ 297075 w 578320"/>
                  <a:gd name="connsiteY36" fmla="*/ 158450 h 577432"/>
                  <a:gd name="connsiteX37" fmla="*/ 326516 w 578320"/>
                  <a:gd name="connsiteY37" fmla="*/ 181440 h 577432"/>
                  <a:gd name="connsiteX38" fmla="*/ 297075 w 578320"/>
                  <a:gd name="connsiteY38" fmla="*/ 205349 h 577432"/>
                  <a:gd name="connsiteX39" fmla="*/ 282280 w 578320"/>
                  <a:gd name="connsiteY39" fmla="*/ 81074 h 577432"/>
                  <a:gd name="connsiteX40" fmla="*/ 282280 w 578320"/>
                  <a:gd name="connsiteY40" fmla="*/ 124274 h 577432"/>
                  <a:gd name="connsiteX41" fmla="*/ 255502 w 578320"/>
                  <a:gd name="connsiteY41" fmla="*/ 101295 h 577432"/>
                  <a:gd name="connsiteX42" fmla="*/ 282280 w 578320"/>
                  <a:gd name="connsiteY42" fmla="*/ 81074 h 577432"/>
                  <a:gd name="connsiteX43" fmla="*/ 289621 w 578320"/>
                  <a:gd name="connsiteY43" fmla="*/ 35910 h 577432"/>
                  <a:gd name="connsiteX44" fmla="*/ 282244 w 578320"/>
                  <a:gd name="connsiteY44" fmla="*/ 44197 h 577432"/>
                  <a:gd name="connsiteX45" fmla="*/ 282244 w 578320"/>
                  <a:gd name="connsiteY45" fmla="*/ 57087 h 577432"/>
                  <a:gd name="connsiteX46" fmla="*/ 225069 w 578320"/>
                  <a:gd name="connsiteY46" fmla="*/ 106808 h 577432"/>
                  <a:gd name="connsiteX47" fmla="*/ 282244 w 578320"/>
                  <a:gd name="connsiteY47" fmla="*/ 155609 h 577432"/>
                  <a:gd name="connsiteX48" fmla="*/ 282244 w 578320"/>
                  <a:gd name="connsiteY48" fmla="*/ 205330 h 577432"/>
                  <a:gd name="connsiteX49" fmla="*/ 237057 w 578320"/>
                  <a:gd name="connsiteY49" fmla="*/ 170341 h 577432"/>
                  <a:gd name="connsiteX50" fmla="*/ 222302 w 578320"/>
                  <a:gd name="connsiteY50" fmla="*/ 185994 h 577432"/>
                  <a:gd name="connsiteX51" fmla="*/ 282244 w 578320"/>
                  <a:gd name="connsiteY51" fmla="*/ 229269 h 577432"/>
                  <a:gd name="connsiteX52" fmla="*/ 282244 w 578320"/>
                  <a:gd name="connsiteY52" fmla="*/ 244002 h 577432"/>
                  <a:gd name="connsiteX53" fmla="*/ 289621 w 578320"/>
                  <a:gd name="connsiteY53" fmla="*/ 252288 h 577432"/>
                  <a:gd name="connsiteX54" fmla="*/ 296999 w 578320"/>
                  <a:gd name="connsiteY54" fmla="*/ 244002 h 577432"/>
                  <a:gd name="connsiteX55" fmla="*/ 296999 w 578320"/>
                  <a:gd name="connsiteY55" fmla="*/ 229269 h 577432"/>
                  <a:gd name="connsiteX56" fmla="*/ 356018 w 578320"/>
                  <a:gd name="connsiteY56" fmla="*/ 179548 h 577432"/>
                  <a:gd name="connsiteX57" fmla="*/ 296999 w 578320"/>
                  <a:gd name="connsiteY57" fmla="*/ 126144 h 577432"/>
                  <a:gd name="connsiteX58" fmla="*/ 296999 w 578320"/>
                  <a:gd name="connsiteY58" fmla="*/ 81027 h 577432"/>
                  <a:gd name="connsiteX59" fmla="*/ 338497 w 578320"/>
                  <a:gd name="connsiteY59" fmla="*/ 106808 h 577432"/>
                  <a:gd name="connsiteX60" fmla="*/ 353252 w 578320"/>
                  <a:gd name="connsiteY60" fmla="*/ 92076 h 577432"/>
                  <a:gd name="connsiteX61" fmla="*/ 296999 w 578320"/>
                  <a:gd name="connsiteY61" fmla="*/ 57087 h 577432"/>
                  <a:gd name="connsiteX62" fmla="*/ 296999 w 578320"/>
                  <a:gd name="connsiteY62" fmla="*/ 44197 h 577432"/>
                  <a:gd name="connsiteX63" fmla="*/ 289621 w 578320"/>
                  <a:gd name="connsiteY63" fmla="*/ 35910 h 577432"/>
                  <a:gd name="connsiteX64" fmla="*/ 288699 w 578320"/>
                  <a:gd name="connsiteY64" fmla="*/ 0 h 577432"/>
                  <a:gd name="connsiteX65" fmla="*/ 433481 w 578320"/>
                  <a:gd name="connsiteY65" fmla="*/ 144559 h 577432"/>
                  <a:gd name="connsiteX66" fmla="*/ 288699 w 578320"/>
                  <a:gd name="connsiteY66" fmla="*/ 288198 h 577432"/>
                  <a:gd name="connsiteX67" fmla="*/ 144839 w 578320"/>
                  <a:gd name="connsiteY67" fmla="*/ 144559 h 577432"/>
                  <a:gd name="connsiteX68" fmla="*/ 288699 w 578320"/>
                  <a:gd name="connsiteY68" fmla="*/ 0 h 57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578320" h="577432">
                    <a:moveTo>
                      <a:pt x="333891" y="314976"/>
                    </a:moveTo>
                    <a:lnTo>
                      <a:pt x="398475" y="314976"/>
                    </a:lnTo>
                    <a:cubicBezTo>
                      <a:pt x="412314" y="314976"/>
                      <a:pt x="424308" y="326948"/>
                      <a:pt x="424308" y="340761"/>
                    </a:cubicBezTo>
                    <a:lnTo>
                      <a:pt x="424308" y="550726"/>
                    </a:lnTo>
                    <a:cubicBezTo>
                      <a:pt x="424308" y="565460"/>
                      <a:pt x="412314" y="577432"/>
                      <a:pt x="398475" y="577432"/>
                    </a:cubicBezTo>
                    <a:lnTo>
                      <a:pt x="333891" y="577432"/>
                    </a:lnTo>
                    <a:cubicBezTo>
                      <a:pt x="319129" y="577432"/>
                      <a:pt x="307135" y="565460"/>
                      <a:pt x="307135" y="550726"/>
                    </a:cubicBezTo>
                    <a:lnTo>
                      <a:pt x="307135" y="340761"/>
                    </a:lnTo>
                    <a:cubicBezTo>
                      <a:pt x="307135" y="326948"/>
                      <a:pt x="319129" y="314976"/>
                      <a:pt x="333891" y="314976"/>
                    </a:cubicBezTo>
                    <a:close/>
                    <a:moveTo>
                      <a:pt x="179853" y="314976"/>
                    </a:moveTo>
                    <a:lnTo>
                      <a:pt x="244456" y="314976"/>
                    </a:lnTo>
                    <a:cubicBezTo>
                      <a:pt x="259222" y="314976"/>
                      <a:pt x="270297" y="326948"/>
                      <a:pt x="270297" y="340761"/>
                    </a:cubicBezTo>
                    <a:lnTo>
                      <a:pt x="270297" y="550726"/>
                    </a:lnTo>
                    <a:cubicBezTo>
                      <a:pt x="270297" y="565460"/>
                      <a:pt x="259222" y="577432"/>
                      <a:pt x="244456" y="577432"/>
                    </a:cubicBezTo>
                    <a:lnTo>
                      <a:pt x="179853" y="577432"/>
                    </a:lnTo>
                    <a:cubicBezTo>
                      <a:pt x="165087" y="577432"/>
                      <a:pt x="154012" y="565460"/>
                      <a:pt x="154012" y="550726"/>
                    </a:cubicBezTo>
                    <a:lnTo>
                      <a:pt x="154012" y="340761"/>
                    </a:lnTo>
                    <a:cubicBezTo>
                      <a:pt x="154012" y="326948"/>
                      <a:pt x="165087" y="314976"/>
                      <a:pt x="179853" y="314976"/>
                    </a:cubicBezTo>
                    <a:close/>
                    <a:moveTo>
                      <a:pt x="486980" y="235677"/>
                    </a:moveTo>
                    <a:lnTo>
                      <a:pt x="551564" y="235677"/>
                    </a:lnTo>
                    <a:cubicBezTo>
                      <a:pt x="566326" y="235677"/>
                      <a:pt x="578320" y="247652"/>
                      <a:pt x="578320" y="262391"/>
                    </a:cubicBezTo>
                    <a:lnTo>
                      <a:pt x="578320" y="550718"/>
                    </a:lnTo>
                    <a:cubicBezTo>
                      <a:pt x="578320" y="565457"/>
                      <a:pt x="566326" y="577432"/>
                      <a:pt x="551564" y="577432"/>
                    </a:cubicBezTo>
                    <a:lnTo>
                      <a:pt x="486980" y="577432"/>
                    </a:lnTo>
                    <a:cubicBezTo>
                      <a:pt x="473141" y="577432"/>
                      <a:pt x="461147" y="565457"/>
                      <a:pt x="461147" y="550718"/>
                    </a:cubicBezTo>
                    <a:lnTo>
                      <a:pt x="461147" y="262391"/>
                    </a:lnTo>
                    <a:cubicBezTo>
                      <a:pt x="461147" y="247652"/>
                      <a:pt x="473141" y="235677"/>
                      <a:pt x="486980" y="235677"/>
                    </a:cubicBezTo>
                    <a:close/>
                    <a:moveTo>
                      <a:pt x="25833" y="235677"/>
                    </a:moveTo>
                    <a:lnTo>
                      <a:pt x="90417" y="235677"/>
                    </a:lnTo>
                    <a:cubicBezTo>
                      <a:pt x="105179" y="235677"/>
                      <a:pt x="117173" y="247652"/>
                      <a:pt x="117173" y="262391"/>
                    </a:cubicBezTo>
                    <a:lnTo>
                      <a:pt x="117173" y="550718"/>
                    </a:lnTo>
                    <a:cubicBezTo>
                      <a:pt x="117173" y="565457"/>
                      <a:pt x="105179" y="577432"/>
                      <a:pt x="90417" y="577432"/>
                    </a:cubicBezTo>
                    <a:lnTo>
                      <a:pt x="25833" y="577432"/>
                    </a:lnTo>
                    <a:cubicBezTo>
                      <a:pt x="11994" y="577432"/>
                      <a:pt x="0" y="565457"/>
                      <a:pt x="0" y="550718"/>
                    </a:cubicBezTo>
                    <a:lnTo>
                      <a:pt x="0" y="262391"/>
                    </a:lnTo>
                    <a:cubicBezTo>
                      <a:pt x="0" y="247652"/>
                      <a:pt x="11994" y="235677"/>
                      <a:pt x="25833" y="235677"/>
                    </a:cubicBezTo>
                    <a:close/>
                    <a:moveTo>
                      <a:pt x="297075" y="158450"/>
                    </a:moveTo>
                    <a:cubicBezTo>
                      <a:pt x="309956" y="161209"/>
                      <a:pt x="326516" y="165807"/>
                      <a:pt x="326516" y="181440"/>
                    </a:cubicBezTo>
                    <a:cubicBezTo>
                      <a:pt x="326516" y="197992"/>
                      <a:pt x="310876" y="204429"/>
                      <a:pt x="297075" y="205349"/>
                    </a:cubicBezTo>
                    <a:close/>
                    <a:moveTo>
                      <a:pt x="282280" y="81074"/>
                    </a:moveTo>
                    <a:lnTo>
                      <a:pt x="282280" y="124274"/>
                    </a:lnTo>
                    <a:cubicBezTo>
                      <a:pt x="264736" y="120597"/>
                      <a:pt x="255502" y="113244"/>
                      <a:pt x="255502" y="101295"/>
                    </a:cubicBezTo>
                    <a:cubicBezTo>
                      <a:pt x="255502" y="91185"/>
                      <a:pt x="265659" y="81993"/>
                      <a:pt x="282280" y="81074"/>
                    </a:cubicBezTo>
                    <a:close/>
                    <a:moveTo>
                      <a:pt x="289621" y="35910"/>
                    </a:moveTo>
                    <a:cubicBezTo>
                      <a:pt x="285010" y="35910"/>
                      <a:pt x="282244" y="40513"/>
                      <a:pt x="282244" y="44197"/>
                    </a:cubicBezTo>
                    <a:lnTo>
                      <a:pt x="282244" y="57087"/>
                    </a:lnTo>
                    <a:cubicBezTo>
                      <a:pt x="252734" y="58008"/>
                      <a:pt x="225069" y="74582"/>
                      <a:pt x="225069" y="106808"/>
                    </a:cubicBezTo>
                    <a:cubicBezTo>
                      <a:pt x="225069" y="133510"/>
                      <a:pt x="247201" y="149163"/>
                      <a:pt x="282244" y="155609"/>
                    </a:cubicBezTo>
                    <a:lnTo>
                      <a:pt x="282244" y="205330"/>
                    </a:lnTo>
                    <a:cubicBezTo>
                      <a:pt x="242590" y="203488"/>
                      <a:pt x="263800" y="170341"/>
                      <a:pt x="237057" y="170341"/>
                    </a:cubicBezTo>
                    <a:cubicBezTo>
                      <a:pt x="227835" y="170341"/>
                      <a:pt x="222302" y="175865"/>
                      <a:pt x="222302" y="185994"/>
                    </a:cubicBezTo>
                    <a:cubicBezTo>
                      <a:pt x="222302" y="204409"/>
                      <a:pt x="241668" y="228349"/>
                      <a:pt x="282244" y="229269"/>
                    </a:cubicBezTo>
                    <a:lnTo>
                      <a:pt x="282244" y="244002"/>
                    </a:lnTo>
                    <a:cubicBezTo>
                      <a:pt x="282244" y="248605"/>
                      <a:pt x="285010" y="252288"/>
                      <a:pt x="289621" y="252288"/>
                    </a:cubicBezTo>
                    <a:cubicBezTo>
                      <a:pt x="293310" y="252288"/>
                      <a:pt x="296999" y="248605"/>
                      <a:pt x="296999" y="244002"/>
                    </a:cubicBezTo>
                    <a:lnTo>
                      <a:pt x="296999" y="229269"/>
                    </a:lnTo>
                    <a:cubicBezTo>
                      <a:pt x="332041" y="227428"/>
                      <a:pt x="356018" y="210854"/>
                      <a:pt x="356018" y="179548"/>
                    </a:cubicBezTo>
                    <a:cubicBezTo>
                      <a:pt x="356018" y="142718"/>
                      <a:pt x="328353" y="133510"/>
                      <a:pt x="296999" y="126144"/>
                    </a:cubicBezTo>
                    <a:lnTo>
                      <a:pt x="296999" y="81027"/>
                    </a:lnTo>
                    <a:cubicBezTo>
                      <a:pt x="322820" y="81948"/>
                      <a:pt x="322820" y="106808"/>
                      <a:pt x="338497" y="106808"/>
                    </a:cubicBezTo>
                    <a:cubicBezTo>
                      <a:pt x="346796" y="106808"/>
                      <a:pt x="353252" y="101284"/>
                      <a:pt x="353252" y="92076"/>
                    </a:cubicBezTo>
                    <a:cubicBezTo>
                      <a:pt x="353252" y="69057"/>
                      <a:pt x="315442" y="57087"/>
                      <a:pt x="296999" y="57087"/>
                    </a:cubicBezTo>
                    <a:lnTo>
                      <a:pt x="296999" y="44197"/>
                    </a:lnTo>
                    <a:cubicBezTo>
                      <a:pt x="296999" y="40513"/>
                      <a:pt x="293310" y="35910"/>
                      <a:pt x="289621" y="35910"/>
                    </a:cubicBezTo>
                    <a:close/>
                    <a:moveTo>
                      <a:pt x="288699" y="0"/>
                    </a:moveTo>
                    <a:cubicBezTo>
                      <a:pt x="368929" y="0"/>
                      <a:pt x="433481" y="64453"/>
                      <a:pt x="433481" y="144559"/>
                    </a:cubicBezTo>
                    <a:cubicBezTo>
                      <a:pt x="433481" y="223745"/>
                      <a:pt x="368929" y="288198"/>
                      <a:pt x="288699" y="288198"/>
                    </a:cubicBezTo>
                    <a:cubicBezTo>
                      <a:pt x="209392" y="288198"/>
                      <a:pt x="144839" y="223745"/>
                      <a:pt x="144839" y="144559"/>
                    </a:cubicBezTo>
                    <a:cubicBezTo>
                      <a:pt x="144839" y="64453"/>
                      <a:pt x="209392" y="0"/>
                      <a:pt x="2886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31" name="íSlîḍè"/>
              <p:cNvSpPr/>
              <p:nvPr/>
            </p:nvSpPr>
            <p:spPr>
              <a:xfrm>
                <a:off x="4795116" y="3935661"/>
                <a:ext cx="400739" cy="400123"/>
              </a:xfrm>
              <a:custGeom>
                <a:avLst/>
                <a:gdLst>
                  <a:gd name="connsiteX0" fmla="*/ 333891 w 578320"/>
                  <a:gd name="connsiteY0" fmla="*/ 314976 h 577432"/>
                  <a:gd name="connsiteX1" fmla="*/ 398475 w 578320"/>
                  <a:gd name="connsiteY1" fmla="*/ 314976 h 577432"/>
                  <a:gd name="connsiteX2" fmla="*/ 424308 w 578320"/>
                  <a:gd name="connsiteY2" fmla="*/ 340761 h 577432"/>
                  <a:gd name="connsiteX3" fmla="*/ 424308 w 578320"/>
                  <a:gd name="connsiteY3" fmla="*/ 550726 h 577432"/>
                  <a:gd name="connsiteX4" fmla="*/ 398475 w 578320"/>
                  <a:gd name="connsiteY4" fmla="*/ 577432 h 577432"/>
                  <a:gd name="connsiteX5" fmla="*/ 333891 w 578320"/>
                  <a:gd name="connsiteY5" fmla="*/ 577432 h 577432"/>
                  <a:gd name="connsiteX6" fmla="*/ 307135 w 578320"/>
                  <a:gd name="connsiteY6" fmla="*/ 550726 h 577432"/>
                  <a:gd name="connsiteX7" fmla="*/ 307135 w 578320"/>
                  <a:gd name="connsiteY7" fmla="*/ 340761 h 577432"/>
                  <a:gd name="connsiteX8" fmla="*/ 333891 w 578320"/>
                  <a:gd name="connsiteY8" fmla="*/ 314976 h 577432"/>
                  <a:gd name="connsiteX9" fmla="*/ 179853 w 578320"/>
                  <a:gd name="connsiteY9" fmla="*/ 314976 h 577432"/>
                  <a:gd name="connsiteX10" fmla="*/ 244456 w 578320"/>
                  <a:gd name="connsiteY10" fmla="*/ 314976 h 577432"/>
                  <a:gd name="connsiteX11" fmla="*/ 270297 w 578320"/>
                  <a:gd name="connsiteY11" fmla="*/ 340761 h 577432"/>
                  <a:gd name="connsiteX12" fmla="*/ 270297 w 578320"/>
                  <a:gd name="connsiteY12" fmla="*/ 550726 h 577432"/>
                  <a:gd name="connsiteX13" fmla="*/ 244456 w 578320"/>
                  <a:gd name="connsiteY13" fmla="*/ 577432 h 577432"/>
                  <a:gd name="connsiteX14" fmla="*/ 179853 w 578320"/>
                  <a:gd name="connsiteY14" fmla="*/ 577432 h 577432"/>
                  <a:gd name="connsiteX15" fmla="*/ 154012 w 578320"/>
                  <a:gd name="connsiteY15" fmla="*/ 550726 h 577432"/>
                  <a:gd name="connsiteX16" fmla="*/ 154012 w 578320"/>
                  <a:gd name="connsiteY16" fmla="*/ 340761 h 577432"/>
                  <a:gd name="connsiteX17" fmla="*/ 179853 w 578320"/>
                  <a:gd name="connsiteY17" fmla="*/ 314976 h 577432"/>
                  <a:gd name="connsiteX18" fmla="*/ 486980 w 578320"/>
                  <a:gd name="connsiteY18" fmla="*/ 235677 h 577432"/>
                  <a:gd name="connsiteX19" fmla="*/ 551564 w 578320"/>
                  <a:gd name="connsiteY19" fmla="*/ 235677 h 577432"/>
                  <a:gd name="connsiteX20" fmla="*/ 578320 w 578320"/>
                  <a:gd name="connsiteY20" fmla="*/ 262391 h 577432"/>
                  <a:gd name="connsiteX21" fmla="*/ 578320 w 578320"/>
                  <a:gd name="connsiteY21" fmla="*/ 550718 h 577432"/>
                  <a:gd name="connsiteX22" fmla="*/ 551564 w 578320"/>
                  <a:gd name="connsiteY22" fmla="*/ 577432 h 577432"/>
                  <a:gd name="connsiteX23" fmla="*/ 486980 w 578320"/>
                  <a:gd name="connsiteY23" fmla="*/ 577432 h 577432"/>
                  <a:gd name="connsiteX24" fmla="*/ 461147 w 578320"/>
                  <a:gd name="connsiteY24" fmla="*/ 550718 h 577432"/>
                  <a:gd name="connsiteX25" fmla="*/ 461147 w 578320"/>
                  <a:gd name="connsiteY25" fmla="*/ 262391 h 577432"/>
                  <a:gd name="connsiteX26" fmla="*/ 486980 w 578320"/>
                  <a:gd name="connsiteY26" fmla="*/ 235677 h 577432"/>
                  <a:gd name="connsiteX27" fmla="*/ 25833 w 578320"/>
                  <a:gd name="connsiteY27" fmla="*/ 235677 h 577432"/>
                  <a:gd name="connsiteX28" fmla="*/ 90417 w 578320"/>
                  <a:gd name="connsiteY28" fmla="*/ 235677 h 577432"/>
                  <a:gd name="connsiteX29" fmla="*/ 117173 w 578320"/>
                  <a:gd name="connsiteY29" fmla="*/ 262391 h 577432"/>
                  <a:gd name="connsiteX30" fmla="*/ 117173 w 578320"/>
                  <a:gd name="connsiteY30" fmla="*/ 550718 h 577432"/>
                  <a:gd name="connsiteX31" fmla="*/ 90417 w 578320"/>
                  <a:gd name="connsiteY31" fmla="*/ 577432 h 577432"/>
                  <a:gd name="connsiteX32" fmla="*/ 25833 w 578320"/>
                  <a:gd name="connsiteY32" fmla="*/ 577432 h 577432"/>
                  <a:gd name="connsiteX33" fmla="*/ 0 w 578320"/>
                  <a:gd name="connsiteY33" fmla="*/ 550718 h 577432"/>
                  <a:gd name="connsiteX34" fmla="*/ 0 w 578320"/>
                  <a:gd name="connsiteY34" fmla="*/ 262391 h 577432"/>
                  <a:gd name="connsiteX35" fmla="*/ 25833 w 578320"/>
                  <a:gd name="connsiteY35" fmla="*/ 235677 h 577432"/>
                  <a:gd name="connsiteX36" fmla="*/ 297075 w 578320"/>
                  <a:gd name="connsiteY36" fmla="*/ 158450 h 577432"/>
                  <a:gd name="connsiteX37" fmla="*/ 326516 w 578320"/>
                  <a:gd name="connsiteY37" fmla="*/ 181440 h 577432"/>
                  <a:gd name="connsiteX38" fmla="*/ 297075 w 578320"/>
                  <a:gd name="connsiteY38" fmla="*/ 205349 h 577432"/>
                  <a:gd name="connsiteX39" fmla="*/ 282280 w 578320"/>
                  <a:gd name="connsiteY39" fmla="*/ 81074 h 577432"/>
                  <a:gd name="connsiteX40" fmla="*/ 282280 w 578320"/>
                  <a:gd name="connsiteY40" fmla="*/ 124274 h 577432"/>
                  <a:gd name="connsiteX41" fmla="*/ 255502 w 578320"/>
                  <a:gd name="connsiteY41" fmla="*/ 101295 h 577432"/>
                  <a:gd name="connsiteX42" fmla="*/ 282280 w 578320"/>
                  <a:gd name="connsiteY42" fmla="*/ 81074 h 577432"/>
                  <a:gd name="connsiteX43" fmla="*/ 289621 w 578320"/>
                  <a:gd name="connsiteY43" fmla="*/ 35910 h 577432"/>
                  <a:gd name="connsiteX44" fmla="*/ 282244 w 578320"/>
                  <a:gd name="connsiteY44" fmla="*/ 44197 h 577432"/>
                  <a:gd name="connsiteX45" fmla="*/ 282244 w 578320"/>
                  <a:gd name="connsiteY45" fmla="*/ 57087 h 577432"/>
                  <a:gd name="connsiteX46" fmla="*/ 225069 w 578320"/>
                  <a:gd name="connsiteY46" fmla="*/ 106808 h 577432"/>
                  <a:gd name="connsiteX47" fmla="*/ 282244 w 578320"/>
                  <a:gd name="connsiteY47" fmla="*/ 155609 h 577432"/>
                  <a:gd name="connsiteX48" fmla="*/ 282244 w 578320"/>
                  <a:gd name="connsiteY48" fmla="*/ 205330 h 577432"/>
                  <a:gd name="connsiteX49" fmla="*/ 237057 w 578320"/>
                  <a:gd name="connsiteY49" fmla="*/ 170341 h 577432"/>
                  <a:gd name="connsiteX50" fmla="*/ 222302 w 578320"/>
                  <a:gd name="connsiteY50" fmla="*/ 185994 h 577432"/>
                  <a:gd name="connsiteX51" fmla="*/ 282244 w 578320"/>
                  <a:gd name="connsiteY51" fmla="*/ 229269 h 577432"/>
                  <a:gd name="connsiteX52" fmla="*/ 282244 w 578320"/>
                  <a:gd name="connsiteY52" fmla="*/ 244002 h 577432"/>
                  <a:gd name="connsiteX53" fmla="*/ 289621 w 578320"/>
                  <a:gd name="connsiteY53" fmla="*/ 252288 h 577432"/>
                  <a:gd name="connsiteX54" fmla="*/ 296999 w 578320"/>
                  <a:gd name="connsiteY54" fmla="*/ 244002 h 577432"/>
                  <a:gd name="connsiteX55" fmla="*/ 296999 w 578320"/>
                  <a:gd name="connsiteY55" fmla="*/ 229269 h 577432"/>
                  <a:gd name="connsiteX56" fmla="*/ 356018 w 578320"/>
                  <a:gd name="connsiteY56" fmla="*/ 179548 h 577432"/>
                  <a:gd name="connsiteX57" fmla="*/ 296999 w 578320"/>
                  <a:gd name="connsiteY57" fmla="*/ 126144 h 577432"/>
                  <a:gd name="connsiteX58" fmla="*/ 296999 w 578320"/>
                  <a:gd name="connsiteY58" fmla="*/ 81027 h 577432"/>
                  <a:gd name="connsiteX59" fmla="*/ 338497 w 578320"/>
                  <a:gd name="connsiteY59" fmla="*/ 106808 h 577432"/>
                  <a:gd name="connsiteX60" fmla="*/ 353252 w 578320"/>
                  <a:gd name="connsiteY60" fmla="*/ 92076 h 577432"/>
                  <a:gd name="connsiteX61" fmla="*/ 296999 w 578320"/>
                  <a:gd name="connsiteY61" fmla="*/ 57087 h 577432"/>
                  <a:gd name="connsiteX62" fmla="*/ 296999 w 578320"/>
                  <a:gd name="connsiteY62" fmla="*/ 44197 h 577432"/>
                  <a:gd name="connsiteX63" fmla="*/ 289621 w 578320"/>
                  <a:gd name="connsiteY63" fmla="*/ 35910 h 577432"/>
                  <a:gd name="connsiteX64" fmla="*/ 288699 w 578320"/>
                  <a:gd name="connsiteY64" fmla="*/ 0 h 577432"/>
                  <a:gd name="connsiteX65" fmla="*/ 433481 w 578320"/>
                  <a:gd name="connsiteY65" fmla="*/ 144559 h 577432"/>
                  <a:gd name="connsiteX66" fmla="*/ 288699 w 578320"/>
                  <a:gd name="connsiteY66" fmla="*/ 288198 h 577432"/>
                  <a:gd name="connsiteX67" fmla="*/ 144839 w 578320"/>
                  <a:gd name="connsiteY67" fmla="*/ 144559 h 577432"/>
                  <a:gd name="connsiteX68" fmla="*/ 288699 w 578320"/>
                  <a:gd name="connsiteY68" fmla="*/ 0 h 57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578320" h="577432">
                    <a:moveTo>
                      <a:pt x="333891" y="314976"/>
                    </a:moveTo>
                    <a:lnTo>
                      <a:pt x="398475" y="314976"/>
                    </a:lnTo>
                    <a:cubicBezTo>
                      <a:pt x="412314" y="314976"/>
                      <a:pt x="424308" y="326948"/>
                      <a:pt x="424308" y="340761"/>
                    </a:cubicBezTo>
                    <a:lnTo>
                      <a:pt x="424308" y="550726"/>
                    </a:lnTo>
                    <a:cubicBezTo>
                      <a:pt x="424308" y="565460"/>
                      <a:pt x="412314" y="577432"/>
                      <a:pt x="398475" y="577432"/>
                    </a:cubicBezTo>
                    <a:lnTo>
                      <a:pt x="333891" y="577432"/>
                    </a:lnTo>
                    <a:cubicBezTo>
                      <a:pt x="319129" y="577432"/>
                      <a:pt x="307135" y="565460"/>
                      <a:pt x="307135" y="550726"/>
                    </a:cubicBezTo>
                    <a:lnTo>
                      <a:pt x="307135" y="340761"/>
                    </a:lnTo>
                    <a:cubicBezTo>
                      <a:pt x="307135" y="326948"/>
                      <a:pt x="319129" y="314976"/>
                      <a:pt x="333891" y="314976"/>
                    </a:cubicBezTo>
                    <a:close/>
                    <a:moveTo>
                      <a:pt x="179853" y="314976"/>
                    </a:moveTo>
                    <a:lnTo>
                      <a:pt x="244456" y="314976"/>
                    </a:lnTo>
                    <a:cubicBezTo>
                      <a:pt x="259222" y="314976"/>
                      <a:pt x="270297" y="326948"/>
                      <a:pt x="270297" y="340761"/>
                    </a:cubicBezTo>
                    <a:lnTo>
                      <a:pt x="270297" y="550726"/>
                    </a:lnTo>
                    <a:cubicBezTo>
                      <a:pt x="270297" y="565460"/>
                      <a:pt x="259222" y="577432"/>
                      <a:pt x="244456" y="577432"/>
                    </a:cubicBezTo>
                    <a:lnTo>
                      <a:pt x="179853" y="577432"/>
                    </a:lnTo>
                    <a:cubicBezTo>
                      <a:pt x="165087" y="577432"/>
                      <a:pt x="154012" y="565460"/>
                      <a:pt x="154012" y="550726"/>
                    </a:cubicBezTo>
                    <a:lnTo>
                      <a:pt x="154012" y="340761"/>
                    </a:lnTo>
                    <a:cubicBezTo>
                      <a:pt x="154012" y="326948"/>
                      <a:pt x="165087" y="314976"/>
                      <a:pt x="179853" y="314976"/>
                    </a:cubicBezTo>
                    <a:close/>
                    <a:moveTo>
                      <a:pt x="486980" y="235677"/>
                    </a:moveTo>
                    <a:lnTo>
                      <a:pt x="551564" y="235677"/>
                    </a:lnTo>
                    <a:cubicBezTo>
                      <a:pt x="566326" y="235677"/>
                      <a:pt x="578320" y="247652"/>
                      <a:pt x="578320" y="262391"/>
                    </a:cubicBezTo>
                    <a:lnTo>
                      <a:pt x="578320" y="550718"/>
                    </a:lnTo>
                    <a:cubicBezTo>
                      <a:pt x="578320" y="565457"/>
                      <a:pt x="566326" y="577432"/>
                      <a:pt x="551564" y="577432"/>
                    </a:cubicBezTo>
                    <a:lnTo>
                      <a:pt x="486980" y="577432"/>
                    </a:lnTo>
                    <a:cubicBezTo>
                      <a:pt x="473141" y="577432"/>
                      <a:pt x="461147" y="565457"/>
                      <a:pt x="461147" y="550718"/>
                    </a:cubicBezTo>
                    <a:lnTo>
                      <a:pt x="461147" y="262391"/>
                    </a:lnTo>
                    <a:cubicBezTo>
                      <a:pt x="461147" y="247652"/>
                      <a:pt x="473141" y="235677"/>
                      <a:pt x="486980" y="235677"/>
                    </a:cubicBezTo>
                    <a:close/>
                    <a:moveTo>
                      <a:pt x="25833" y="235677"/>
                    </a:moveTo>
                    <a:lnTo>
                      <a:pt x="90417" y="235677"/>
                    </a:lnTo>
                    <a:cubicBezTo>
                      <a:pt x="105179" y="235677"/>
                      <a:pt x="117173" y="247652"/>
                      <a:pt x="117173" y="262391"/>
                    </a:cubicBezTo>
                    <a:lnTo>
                      <a:pt x="117173" y="550718"/>
                    </a:lnTo>
                    <a:cubicBezTo>
                      <a:pt x="117173" y="565457"/>
                      <a:pt x="105179" y="577432"/>
                      <a:pt x="90417" y="577432"/>
                    </a:cubicBezTo>
                    <a:lnTo>
                      <a:pt x="25833" y="577432"/>
                    </a:lnTo>
                    <a:cubicBezTo>
                      <a:pt x="11994" y="577432"/>
                      <a:pt x="0" y="565457"/>
                      <a:pt x="0" y="550718"/>
                    </a:cubicBezTo>
                    <a:lnTo>
                      <a:pt x="0" y="262391"/>
                    </a:lnTo>
                    <a:cubicBezTo>
                      <a:pt x="0" y="247652"/>
                      <a:pt x="11994" y="235677"/>
                      <a:pt x="25833" y="235677"/>
                    </a:cubicBezTo>
                    <a:close/>
                    <a:moveTo>
                      <a:pt x="297075" y="158450"/>
                    </a:moveTo>
                    <a:cubicBezTo>
                      <a:pt x="309956" y="161209"/>
                      <a:pt x="326516" y="165807"/>
                      <a:pt x="326516" y="181440"/>
                    </a:cubicBezTo>
                    <a:cubicBezTo>
                      <a:pt x="326516" y="197992"/>
                      <a:pt x="310876" y="204429"/>
                      <a:pt x="297075" y="205349"/>
                    </a:cubicBezTo>
                    <a:close/>
                    <a:moveTo>
                      <a:pt x="282280" y="81074"/>
                    </a:moveTo>
                    <a:lnTo>
                      <a:pt x="282280" y="124274"/>
                    </a:lnTo>
                    <a:cubicBezTo>
                      <a:pt x="264736" y="120597"/>
                      <a:pt x="255502" y="113244"/>
                      <a:pt x="255502" y="101295"/>
                    </a:cubicBezTo>
                    <a:cubicBezTo>
                      <a:pt x="255502" y="91185"/>
                      <a:pt x="265659" y="81993"/>
                      <a:pt x="282280" y="81074"/>
                    </a:cubicBezTo>
                    <a:close/>
                    <a:moveTo>
                      <a:pt x="289621" y="35910"/>
                    </a:moveTo>
                    <a:cubicBezTo>
                      <a:pt x="285010" y="35910"/>
                      <a:pt x="282244" y="40513"/>
                      <a:pt x="282244" y="44197"/>
                    </a:cubicBezTo>
                    <a:lnTo>
                      <a:pt x="282244" y="57087"/>
                    </a:lnTo>
                    <a:cubicBezTo>
                      <a:pt x="252734" y="58008"/>
                      <a:pt x="225069" y="74582"/>
                      <a:pt x="225069" y="106808"/>
                    </a:cubicBezTo>
                    <a:cubicBezTo>
                      <a:pt x="225069" y="133510"/>
                      <a:pt x="247201" y="149163"/>
                      <a:pt x="282244" y="155609"/>
                    </a:cubicBezTo>
                    <a:lnTo>
                      <a:pt x="282244" y="205330"/>
                    </a:lnTo>
                    <a:cubicBezTo>
                      <a:pt x="242590" y="203488"/>
                      <a:pt x="263800" y="170341"/>
                      <a:pt x="237057" y="170341"/>
                    </a:cubicBezTo>
                    <a:cubicBezTo>
                      <a:pt x="227835" y="170341"/>
                      <a:pt x="222302" y="175865"/>
                      <a:pt x="222302" y="185994"/>
                    </a:cubicBezTo>
                    <a:cubicBezTo>
                      <a:pt x="222302" y="204409"/>
                      <a:pt x="241668" y="228349"/>
                      <a:pt x="282244" y="229269"/>
                    </a:cubicBezTo>
                    <a:lnTo>
                      <a:pt x="282244" y="244002"/>
                    </a:lnTo>
                    <a:cubicBezTo>
                      <a:pt x="282244" y="248605"/>
                      <a:pt x="285010" y="252288"/>
                      <a:pt x="289621" y="252288"/>
                    </a:cubicBezTo>
                    <a:cubicBezTo>
                      <a:pt x="293310" y="252288"/>
                      <a:pt x="296999" y="248605"/>
                      <a:pt x="296999" y="244002"/>
                    </a:cubicBezTo>
                    <a:lnTo>
                      <a:pt x="296999" y="229269"/>
                    </a:lnTo>
                    <a:cubicBezTo>
                      <a:pt x="332041" y="227428"/>
                      <a:pt x="356018" y="210854"/>
                      <a:pt x="356018" y="179548"/>
                    </a:cubicBezTo>
                    <a:cubicBezTo>
                      <a:pt x="356018" y="142718"/>
                      <a:pt x="328353" y="133510"/>
                      <a:pt x="296999" y="126144"/>
                    </a:cubicBezTo>
                    <a:lnTo>
                      <a:pt x="296999" y="81027"/>
                    </a:lnTo>
                    <a:cubicBezTo>
                      <a:pt x="322820" y="81948"/>
                      <a:pt x="322820" y="106808"/>
                      <a:pt x="338497" y="106808"/>
                    </a:cubicBezTo>
                    <a:cubicBezTo>
                      <a:pt x="346796" y="106808"/>
                      <a:pt x="353252" y="101284"/>
                      <a:pt x="353252" y="92076"/>
                    </a:cubicBezTo>
                    <a:cubicBezTo>
                      <a:pt x="353252" y="69057"/>
                      <a:pt x="315442" y="57087"/>
                      <a:pt x="296999" y="57087"/>
                    </a:cubicBezTo>
                    <a:lnTo>
                      <a:pt x="296999" y="44197"/>
                    </a:lnTo>
                    <a:cubicBezTo>
                      <a:pt x="296999" y="40513"/>
                      <a:pt x="293310" y="35910"/>
                      <a:pt x="289621" y="35910"/>
                    </a:cubicBezTo>
                    <a:close/>
                    <a:moveTo>
                      <a:pt x="288699" y="0"/>
                    </a:moveTo>
                    <a:cubicBezTo>
                      <a:pt x="368929" y="0"/>
                      <a:pt x="433481" y="64453"/>
                      <a:pt x="433481" y="144559"/>
                    </a:cubicBezTo>
                    <a:cubicBezTo>
                      <a:pt x="433481" y="223745"/>
                      <a:pt x="368929" y="288198"/>
                      <a:pt x="288699" y="288198"/>
                    </a:cubicBezTo>
                    <a:cubicBezTo>
                      <a:pt x="209392" y="288198"/>
                      <a:pt x="144839" y="223745"/>
                      <a:pt x="144839" y="144559"/>
                    </a:cubicBezTo>
                    <a:cubicBezTo>
                      <a:pt x="144839" y="64453"/>
                      <a:pt x="209392" y="0"/>
                      <a:pt x="2886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7" name="ïṩliḍè"/>
            <p:cNvGrpSpPr/>
            <p:nvPr/>
          </p:nvGrpSpPr>
          <p:grpSpPr>
            <a:xfrm>
              <a:off x="673745" y="1234635"/>
              <a:ext cx="3667255" cy="1192796"/>
              <a:chOff x="673745" y="1123950"/>
              <a:chExt cx="6357014" cy="1192796"/>
            </a:xfrm>
          </p:grpSpPr>
          <p:sp>
            <p:nvSpPr>
              <p:cNvPr id="23" name="îŝlîďè"/>
              <p:cNvSpPr txBox="1"/>
              <p:nvPr/>
            </p:nvSpPr>
            <p:spPr bwMode="auto">
              <a:xfrm>
                <a:off x="673745" y="1123950"/>
                <a:ext cx="6357014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400" b="1" dirty="0">
                    <a:solidFill>
                      <a:srgbClr val="0070C0"/>
                    </a:solidFill>
                  </a:rPr>
                  <a:t>01.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扶贫对象精准</a:t>
                </a:r>
                <a:endParaRPr lang="en-US" altLang="zh-CN" sz="2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4" name="ïṩļíḑè"/>
              <p:cNvSpPr/>
              <p:nvPr/>
            </p:nvSpPr>
            <p:spPr bwMode="auto">
              <a:xfrm>
                <a:off x="775013" y="1560090"/>
                <a:ext cx="4274166" cy="756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2060"/>
                    </a:solidFill>
                  </a:rPr>
                  <a:t>通过建档立卡的方式将真正的贫困人口准确识别出来</a:t>
                </a:r>
                <a:endParaRPr lang="en-US" altLang="zh-CN" sz="16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" name="iṡļïdê"/>
            <p:cNvGrpSpPr/>
            <p:nvPr/>
          </p:nvGrpSpPr>
          <p:grpSpPr>
            <a:xfrm>
              <a:off x="673745" y="2727421"/>
              <a:ext cx="3667255" cy="1857767"/>
              <a:chOff x="673745" y="1040237"/>
              <a:chExt cx="6357014" cy="1857767"/>
            </a:xfrm>
          </p:grpSpPr>
          <p:sp>
            <p:nvSpPr>
              <p:cNvPr id="21" name="íšļide"/>
              <p:cNvSpPr txBox="1"/>
              <p:nvPr/>
            </p:nvSpPr>
            <p:spPr bwMode="auto">
              <a:xfrm>
                <a:off x="673745" y="1040237"/>
                <a:ext cx="6357014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>
                    <a:solidFill>
                      <a:srgbClr val="0070C0"/>
                    </a:solidFill>
                  </a:rPr>
                  <a:t>02.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项目安排精准</a:t>
                </a:r>
                <a:endParaRPr lang="en-US" altLang="zh-CN" sz="2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2" name="ïŝlïḍê"/>
              <p:cNvSpPr/>
              <p:nvPr/>
            </p:nvSpPr>
            <p:spPr bwMode="auto">
              <a:xfrm>
                <a:off x="775015" y="1335626"/>
                <a:ext cx="4659187" cy="1562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2060"/>
                    </a:solidFill>
                  </a:rPr>
                  <a:t>因户因人制宜，根据贫困户和贫困人口的实际需要进行有针对性的项目帮扶，在找准每个贫困家庭致贫原因的基础上进行有针对性的项目安排。</a:t>
                </a:r>
                <a:endParaRPr lang="en-US" altLang="zh-CN" sz="16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9" name="îṧḷíde"/>
            <p:cNvGrpSpPr/>
            <p:nvPr/>
          </p:nvGrpSpPr>
          <p:grpSpPr>
            <a:xfrm>
              <a:off x="666256" y="5090054"/>
              <a:ext cx="3674744" cy="1163412"/>
              <a:chOff x="660763" y="1502279"/>
              <a:chExt cx="6369996" cy="1163412"/>
            </a:xfrm>
          </p:grpSpPr>
          <p:sp>
            <p:nvSpPr>
              <p:cNvPr id="19" name="ïśľiḑe"/>
              <p:cNvSpPr txBox="1"/>
              <p:nvPr/>
            </p:nvSpPr>
            <p:spPr bwMode="auto">
              <a:xfrm>
                <a:off x="673745" y="1502279"/>
                <a:ext cx="6357014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400" b="1" dirty="0">
                    <a:solidFill>
                      <a:srgbClr val="0070C0"/>
                    </a:solidFill>
                  </a:rPr>
                  <a:t>03.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资金使用精准</a:t>
                </a:r>
                <a:endParaRPr lang="en-US" altLang="zh-CN" sz="2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0" name="îṥļíḑê"/>
              <p:cNvSpPr/>
              <p:nvPr/>
            </p:nvSpPr>
            <p:spPr bwMode="auto">
              <a:xfrm>
                <a:off x="660763" y="1909035"/>
                <a:ext cx="4773439" cy="756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2060"/>
                    </a:solidFill>
                  </a:rPr>
                  <a:t>保证到户项目有资金支持，资金跟着精准扶贫的项目走</a:t>
                </a:r>
                <a:r>
                  <a:rPr lang="zh-CN" altLang="en-US" sz="1600" dirty="0"/>
                  <a:t>。</a:t>
                </a:r>
                <a:endParaRPr lang="en-US" altLang="zh-CN" sz="1600" dirty="0"/>
              </a:p>
            </p:txBody>
          </p:sp>
        </p:grpSp>
        <p:grpSp>
          <p:nvGrpSpPr>
            <p:cNvPr id="10" name="ísḷîḍê"/>
            <p:cNvGrpSpPr/>
            <p:nvPr/>
          </p:nvGrpSpPr>
          <p:grpSpPr>
            <a:xfrm>
              <a:off x="7574532" y="1155313"/>
              <a:ext cx="3667255" cy="1505458"/>
              <a:chOff x="169438" y="1044628"/>
              <a:chExt cx="6357014" cy="1505458"/>
            </a:xfrm>
          </p:grpSpPr>
          <p:sp>
            <p:nvSpPr>
              <p:cNvPr id="17" name="iṩḻïḓè"/>
              <p:cNvSpPr txBox="1"/>
              <p:nvPr/>
            </p:nvSpPr>
            <p:spPr bwMode="auto">
              <a:xfrm>
                <a:off x="169438" y="1044628"/>
                <a:ext cx="6357014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2400" b="1" dirty="0">
                    <a:solidFill>
                      <a:srgbClr val="0070C0"/>
                    </a:solidFill>
                  </a:rPr>
                  <a:t>04.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措施到户精准</a:t>
                </a:r>
                <a:endParaRPr lang="en-US" altLang="zh-CN" sz="2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" name="îṩḷíďè"/>
              <p:cNvSpPr/>
              <p:nvPr/>
            </p:nvSpPr>
            <p:spPr bwMode="auto">
              <a:xfrm>
                <a:off x="2228411" y="1529422"/>
                <a:ext cx="3939677" cy="1020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900" dirty="0">
                    <a:solidFill>
                      <a:srgbClr val="002060"/>
                    </a:solidFill>
                  </a:rPr>
                  <a:t>解决扶贫项目到不了户或到户效率差的问题</a:t>
                </a:r>
                <a:r>
                  <a:rPr lang="en-US" altLang="zh-CN" sz="1000" dirty="0"/>
                  <a:t>.</a:t>
                </a:r>
              </a:p>
            </p:txBody>
          </p:sp>
        </p:grpSp>
        <p:grpSp>
          <p:nvGrpSpPr>
            <p:cNvPr id="11" name="is1íḋe"/>
            <p:cNvGrpSpPr/>
            <p:nvPr/>
          </p:nvGrpSpPr>
          <p:grpSpPr>
            <a:xfrm>
              <a:off x="7574531" y="2832570"/>
              <a:ext cx="3667255" cy="1644206"/>
              <a:chOff x="169437" y="1145386"/>
              <a:chExt cx="6357014" cy="1644206"/>
            </a:xfrm>
          </p:grpSpPr>
          <p:sp>
            <p:nvSpPr>
              <p:cNvPr id="15" name="îsḻíďé"/>
              <p:cNvSpPr txBox="1"/>
              <p:nvPr/>
            </p:nvSpPr>
            <p:spPr bwMode="auto">
              <a:xfrm>
                <a:off x="169437" y="1145386"/>
                <a:ext cx="6357014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2400" b="1" dirty="0">
                    <a:solidFill>
                      <a:srgbClr val="0070C0"/>
                    </a:solidFill>
                  </a:rPr>
                  <a:t>05.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因村派人精准</a:t>
                </a:r>
                <a:endParaRPr lang="en-US" altLang="zh-CN" sz="2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6" name="iṧľíḓé"/>
              <p:cNvSpPr/>
              <p:nvPr/>
            </p:nvSpPr>
            <p:spPr bwMode="auto">
              <a:xfrm>
                <a:off x="2409549" y="1674086"/>
                <a:ext cx="3652871" cy="11155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2060"/>
                    </a:solidFill>
                  </a:rPr>
                  <a:t>为了增强村级实施精准扶贫的能力</a:t>
                </a:r>
                <a:r>
                  <a:rPr lang="en-US" altLang="zh-CN" sz="16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p:grpSp>
        <p:grpSp>
          <p:nvGrpSpPr>
            <p:cNvPr id="12" name="îśľíḍe"/>
            <p:cNvGrpSpPr/>
            <p:nvPr/>
          </p:nvGrpSpPr>
          <p:grpSpPr>
            <a:xfrm>
              <a:off x="7574531" y="4666411"/>
              <a:ext cx="3667255" cy="1499594"/>
              <a:chOff x="169437" y="1078636"/>
              <a:chExt cx="6357014" cy="1499594"/>
            </a:xfrm>
          </p:grpSpPr>
          <p:sp>
            <p:nvSpPr>
              <p:cNvPr id="13" name="ïṣḻíḓe"/>
              <p:cNvSpPr txBox="1"/>
              <p:nvPr/>
            </p:nvSpPr>
            <p:spPr bwMode="auto">
              <a:xfrm>
                <a:off x="169437" y="1078636"/>
                <a:ext cx="6357014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2400" b="1" dirty="0">
                    <a:solidFill>
                      <a:srgbClr val="0070C0"/>
                    </a:solidFill>
                  </a:rPr>
                  <a:t>06.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脱贫成效精准</a:t>
                </a:r>
                <a:endParaRPr lang="en-US" altLang="zh-CN" sz="2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4" name="ï$lîďé"/>
              <p:cNvSpPr/>
              <p:nvPr/>
            </p:nvSpPr>
            <p:spPr bwMode="auto">
              <a:xfrm>
                <a:off x="1970600" y="1502279"/>
                <a:ext cx="4455298" cy="1075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2060"/>
                    </a:solidFill>
                  </a:rPr>
                  <a:t>使扶贫成果真实可靠，扶贫工作具有可持续性</a:t>
                </a:r>
                <a:r>
                  <a:rPr lang="en-US" altLang="zh-CN" sz="1600" dirty="0"/>
                  <a:t>.</a:t>
                </a:r>
              </a:p>
            </p:txBody>
          </p:sp>
        </p:grp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45093" y="1142310"/>
            <a:ext cx="5224727" cy="5120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084762" y="3343379"/>
            <a:ext cx="5789542" cy="895350"/>
          </a:xfrm>
        </p:spPr>
        <p:txBody>
          <a:bodyPr>
            <a:noAutofit/>
          </a:bodyPr>
          <a:lstStyle/>
          <a:p>
            <a:r>
              <a:rPr lang="zh-CN" altLang="en-US" sz="5400" dirty="0">
                <a:solidFill>
                  <a:schemeClr val="tx2">
                    <a:lumMod val="10000"/>
                  </a:schemeClr>
                </a:solidFill>
              </a:rPr>
              <a:t>为什么要精准扶贫？</a:t>
            </a:r>
          </a:p>
        </p:txBody>
      </p:sp>
      <p:sp>
        <p:nvSpPr>
          <p:cNvPr id="86" name="AutoShape 64"/>
          <p:cNvSpPr>
            <a:spLocks noChangeAspect="1" noChangeArrowheads="1" noTextEdit="1"/>
          </p:cNvSpPr>
          <p:nvPr/>
        </p:nvSpPr>
        <p:spPr bwMode="auto">
          <a:xfrm>
            <a:off x="3765550" y="1624013"/>
            <a:ext cx="26384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27764" y="2262461"/>
            <a:ext cx="782411" cy="680277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4672" y="1471930"/>
            <a:ext cx="5829008" cy="4359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3680" y="1471930"/>
            <a:ext cx="5445760" cy="43599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716" y="535912"/>
            <a:ext cx="10850563" cy="1028699"/>
          </a:xfrm>
        </p:spPr>
        <p:txBody>
          <a:bodyPr>
            <a:normAutofit/>
          </a:bodyPr>
          <a:lstStyle/>
          <a:p>
            <a:r>
              <a:rPr lang="zh-CN" altLang="en-US" sz="4400" b="0" dirty="0">
                <a:solidFill>
                  <a:srgbClr val="00B0F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态势分析</a:t>
            </a:r>
            <a:endParaRPr lang="zh-CN" altLang="en-US" sz="4400" dirty="0">
              <a:solidFill>
                <a:srgbClr val="00B0F0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pSp>
        <p:nvGrpSpPr>
          <p:cNvPr id="5" name="713767e3-dc35-40d0-8e00-b7b14660c07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76088" y="1564611"/>
            <a:ext cx="12922034" cy="4622567"/>
            <a:chOff x="1105728" y="1870392"/>
            <a:chExt cx="11992334" cy="3607294"/>
          </a:xfrm>
        </p:grpSpPr>
        <p:sp>
          <p:nvSpPr>
            <p:cNvPr id="6" name="îŝḷîḑê"/>
            <p:cNvSpPr/>
            <p:nvPr/>
          </p:nvSpPr>
          <p:spPr>
            <a:xfrm rot="5400000" flipV="1">
              <a:off x="4153171" y="3409135"/>
              <a:ext cx="130727" cy="130727"/>
            </a:xfrm>
            <a:prstGeom prst="ellips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cxnSp>
          <p:nvCxnSpPr>
            <p:cNvPr id="7" name="直接连接符 6"/>
            <p:cNvCxnSpPr>
              <a:stCxn id="6" idx="0"/>
            </p:cNvCxnSpPr>
            <p:nvPr/>
          </p:nvCxnSpPr>
          <p:spPr>
            <a:xfrm flipH="1" flipV="1">
              <a:off x="2503662" y="3474202"/>
              <a:ext cx="1649509" cy="297"/>
            </a:xfrm>
            <a:prstGeom prst="lin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íšḷîdé"/>
            <p:cNvSpPr/>
            <p:nvPr/>
          </p:nvSpPr>
          <p:spPr>
            <a:xfrm rot="16200000">
              <a:off x="1695921" y="3078803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íŝļídè"/>
            <p:cNvSpPr/>
            <p:nvPr/>
          </p:nvSpPr>
          <p:spPr>
            <a:xfrm rot="10800000" flipV="1">
              <a:off x="1162738" y="2968772"/>
              <a:ext cx="1211340" cy="10075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hlinkClick r:id="rId3" action="ppaction://hlinksldjump"/>
                </a:rPr>
                <a:t>S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rot="16200000" flipV="1">
              <a:off x="5984842" y="2649297"/>
              <a:ext cx="297" cy="1649509"/>
            </a:xfrm>
            <a:prstGeom prst="lin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işḷidê"/>
            <p:cNvSpPr/>
            <p:nvPr/>
          </p:nvSpPr>
          <p:spPr>
            <a:xfrm rot="16200000">
              <a:off x="4361182" y="3078505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Sļîḋe"/>
            <p:cNvSpPr/>
            <p:nvPr/>
          </p:nvSpPr>
          <p:spPr>
            <a:xfrm rot="10800000" flipV="1">
              <a:off x="4019584" y="2960786"/>
              <a:ext cx="1193124" cy="10069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hlinkClick r:id="rId4" action="ppaction://hlinksldjump"/>
                </a:rPr>
                <a:t>W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3" name="直接连接符 12"/>
            <p:cNvCxnSpPr>
              <a:stCxn id="19" idx="0"/>
            </p:cNvCxnSpPr>
            <p:nvPr/>
          </p:nvCxnSpPr>
          <p:spPr>
            <a:xfrm rot="16200000" flipV="1">
              <a:off x="8658793" y="2649297"/>
              <a:ext cx="297" cy="1649509"/>
            </a:xfrm>
            <a:prstGeom prst="lin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íṥľíḍé"/>
            <p:cNvSpPr/>
            <p:nvPr/>
          </p:nvSpPr>
          <p:spPr>
            <a:xfrm rot="16200000">
              <a:off x="7026446" y="3078504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iśļïďê"/>
            <p:cNvSpPr/>
            <p:nvPr/>
          </p:nvSpPr>
          <p:spPr>
            <a:xfrm rot="10800000" flipV="1">
              <a:off x="6915120" y="2928124"/>
              <a:ext cx="1274265" cy="113829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hlinkClick r:id="rId5" action="ppaction://hlinksldjump"/>
                </a:rPr>
                <a:t>O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îṧḻïdè"/>
            <p:cNvSpPr/>
            <p:nvPr/>
          </p:nvSpPr>
          <p:spPr>
            <a:xfrm rot="16200000">
              <a:off x="9691707" y="3078504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îŝ1ídé"/>
            <p:cNvSpPr/>
            <p:nvPr/>
          </p:nvSpPr>
          <p:spPr>
            <a:xfrm rot="10800000" flipV="1">
              <a:off x="9630774" y="2960787"/>
              <a:ext cx="1358721" cy="11382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hlinkClick r:id="rId6" action="ppaction://hlinksldjump"/>
                </a:rPr>
                <a:t>T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îṩļïďé"/>
            <p:cNvSpPr/>
            <p:nvPr/>
          </p:nvSpPr>
          <p:spPr>
            <a:xfrm rot="16200000">
              <a:off x="6818432" y="3408838"/>
              <a:ext cx="130727" cy="130727"/>
            </a:xfrm>
            <a:prstGeom prst="ellips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íŝļîdé"/>
            <p:cNvSpPr/>
            <p:nvPr/>
          </p:nvSpPr>
          <p:spPr>
            <a:xfrm rot="16200000">
              <a:off x="9483696" y="3408837"/>
              <a:ext cx="130727" cy="130727"/>
            </a:xfrm>
            <a:prstGeom prst="ellips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íSlïḋê"/>
            <p:cNvSpPr txBox="1"/>
            <p:nvPr/>
          </p:nvSpPr>
          <p:spPr bwMode="auto">
            <a:xfrm>
              <a:off x="1105728" y="3976367"/>
              <a:ext cx="2505218" cy="150131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spcBef>
                  <a:spcPct val="0"/>
                </a:spcBef>
                <a:defRPr/>
              </a:pP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ïšḻiďé"/>
            <p:cNvSpPr txBox="1"/>
            <p:nvPr/>
          </p:nvSpPr>
          <p:spPr bwMode="auto">
            <a:xfrm>
              <a:off x="4669363" y="3262455"/>
              <a:ext cx="2856646" cy="4696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存在缺陷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2" name="íṣḷïḍé"/>
            <p:cNvGrpSpPr/>
            <p:nvPr/>
          </p:nvGrpSpPr>
          <p:grpSpPr>
            <a:xfrm>
              <a:off x="7834187" y="1870392"/>
              <a:ext cx="5263875" cy="1835843"/>
              <a:chOff x="361630" y="4467110"/>
              <a:chExt cx="4951999" cy="1727071"/>
            </a:xfrm>
          </p:grpSpPr>
          <p:sp>
            <p:nvSpPr>
              <p:cNvPr id="26" name="iśľiḑe"/>
              <p:cNvSpPr txBox="1"/>
              <p:nvPr/>
            </p:nvSpPr>
            <p:spPr bwMode="auto">
              <a:xfrm>
                <a:off x="2626235" y="5752376"/>
                <a:ext cx="268739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</a:rPr>
                  <a:t>局势危急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íşļiḍe"/>
              <p:cNvSpPr/>
              <p:nvPr/>
            </p:nvSpPr>
            <p:spPr bwMode="auto">
              <a:xfrm>
                <a:off x="361630" y="4467110"/>
                <a:ext cx="3831994" cy="1135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lnSpc>
                    <a:spcPct val="150000"/>
                  </a:lnSpc>
                  <a:defRPr/>
                </a:pPr>
                <a:endPara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ïṧľïďe"/>
            <p:cNvGrpSpPr/>
            <p:nvPr/>
          </p:nvGrpSpPr>
          <p:grpSpPr>
            <a:xfrm>
              <a:off x="5354319" y="3248988"/>
              <a:ext cx="5243304" cy="2121340"/>
              <a:chOff x="536127" y="3471343"/>
              <a:chExt cx="4932646" cy="1995654"/>
            </a:xfrm>
          </p:grpSpPr>
          <p:sp>
            <p:nvSpPr>
              <p:cNvPr id="24" name="iŝľiḓê"/>
              <p:cNvSpPr txBox="1"/>
              <p:nvPr/>
            </p:nvSpPr>
            <p:spPr bwMode="auto">
              <a:xfrm>
                <a:off x="2706610" y="3471343"/>
                <a:ext cx="22995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机遇合适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îš1iďe"/>
              <p:cNvSpPr/>
              <p:nvPr/>
            </p:nvSpPr>
            <p:spPr bwMode="auto">
              <a:xfrm>
                <a:off x="536127" y="4442400"/>
                <a:ext cx="4932646" cy="1024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lnSpc>
                    <a:spcPct val="150000"/>
                  </a:lnSpc>
                  <a:defRPr/>
                </a:pPr>
                <a:endPara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2132361" y="3506563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小有成就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5040" y="767080"/>
            <a:ext cx="9601200" cy="1485900"/>
          </a:xfrm>
        </p:spPr>
        <p:txBody>
          <a:bodyPr/>
          <a:lstStyle/>
          <a:p>
            <a:r>
              <a:rPr lang="en-US" altLang="zh-CN" sz="6600" dirty="0">
                <a:solidFill>
                  <a:srgbClr val="00B0F0"/>
                </a:solidFill>
                <a:ea typeface="华文彩云" panose="02010800040101010101" pitchFamily="2" charset="-122"/>
              </a:rPr>
              <a:t>S</a:t>
            </a:r>
            <a:r>
              <a:rPr lang="en-US" altLang="zh-CN" dirty="0">
                <a:solidFill>
                  <a:srgbClr val="00B0F0"/>
                </a:solidFill>
                <a:ea typeface="华文彩云" panose="02010800040101010101" pitchFamily="2" charset="-122"/>
              </a:rPr>
              <a:t>——</a:t>
            </a:r>
            <a:r>
              <a:rPr lang="en-US" altLang="zh-CN" b="0" dirty="0">
                <a:solidFill>
                  <a:srgbClr val="00B0F0"/>
                </a:solidFill>
                <a:ea typeface="华文彩云" panose="02010800040101010101" pitchFamily="2" charset="-122"/>
              </a:rPr>
              <a:t>strengths</a:t>
            </a:r>
            <a:r>
              <a:rPr lang="en-US" altLang="zh-CN" dirty="0">
                <a:solidFill>
                  <a:srgbClr val="00B0F0"/>
                </a:solidFill>
                <a:ea typeface="华文彩云" panose="02010800040101010101" pitchFamily="2" charset="-122"/>
              </a:rPr>
              <a:t> </a:t>
            </a:r>
            <a:r>
              <a:rPr lang="zh-CN" altLang="en-US" b="0" dirty="0">
                <a:solidFill>
                  <a:srgbClr val="00B0F0"/>
                </a:solidFill>
                <a:ea typeface="华文彩云" panose="02010800040101010101" pitchFamily="2" charset="-122"/>
              </a:rPr>
              <a:t>优势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1365166" y="2733772"/>
            <a:ext cx="9531432" cy="2881230"/>
          </a:xfrm>
        </p:spPr>
        <p:txBody>
          <a:bodyPr/>
          <a:lstStyle/>
          <a:p>
            <a:r>
              <a:rPr lang="zh-CN" altLang="en-US" sz="2400" dirty="0">
                <a:latin typeface="+mn-ea"/>
              </a:rPr>
              <a:t>我国扶贫开发始于上世纪</a:t>
            </a:r>
            <a:r>
              <a:rPr lang="en-US" altLang="zh-CN" sz="2400" dirty="0">
                <a:latin typeface="+mn-ea"/>
              </a:rPr>
              <a:t>80</a:t>
            </a:r>
            <a:r>
              <a:rPr lang="zh-CN" altLang="en-US" sz="2400" dirty="0">
                <a:latin typeface="+mn-ea"/>
              </a:rPr>
              <a:t>年代中期，通过近</a:t>
            </a:r>
            <a:r>
              <a:rPr lang="en-US" altLang="zh-CN" sz="2400" dirty="0">
                <a:latin typeface="+mn-ea"/>
              </a:rPr>
              <a:t>30</a:t>
            </a:r>
            <a:r>
              <a:rPr lang="zh-CN" altLang="en-US" sz="2400" dirty="0">
                <a:latin typeface="+mn-ea"/>
              </a:rPr>
              <a:t>年的不懈努力，取得了举世公认的</a:t>
            </a:r>
            <a:r>
              <a:rPr lang="zh-CN" altLang="en-US" sz="2400">
                <a:latin typeface="+mn-ea"/>
              </a:rPr>
              <a:t>辉煌成就，积累了宝贵的经验。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中国政府高度重视扶贫工作，改革开放以来通过不懈努力，已经使</a:t>
            </a:r>
            <a:r>
              <a:rPr lang="en-US" altLang="zh-CN" sz="2400" dirty="0">
                <a:latin typeface="+mn-ea"/>
              </a:rPr>
              <a:t>6</a:t>
            </a:r>
            <a:r>
              <a:rPr lang="zh-CN" altLang="en-US" sz="2400" dirty="0">
                <a:latin typeface="+mn-ea"/>
              </a:rPr>
              <a:t>亿多人脱贫，成为全球首个实现联合国千年发展目标贫困人口减半的国家。</a:t>
            </a:r>
            <a:endParaRPr lang="en-US" altLang="zh-CN" sz="2400" b="1" dirty="0">
              <a:solidFill>
                <a:srgbClr val="000000"/>
              </a:solidFill>
              <a:latin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2970c55-b67e-415c-9bd0-90691eed783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13767e3-dc35-40d0-8e00-b7b14660c07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1b65e6-d275-4324-a687-06a6c6ed429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0b9302-ea25-4d4e-8ccd-f83f5469465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096f51c-4f1e-495d-bd5a-626068a15e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9ef64ab-91d6-4a56-8f5b-88b77c2aa6b7"/>
</p:tagLst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0</TotalTime>
  <Words>2259</Words>
  <Application>Microsoft Office PowerPoint</Application>
  <PresentationFormat>自定义</PresentationFormat>
  <Paragraphs>127</Paragraphs>
  <Slides>25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裁剪</vt:lpstr>
      <vt:lpstr>精准扶贫  精准脱困</vt:lpstr>
      <vt:lpstr>幻灯片 2</vt:lpstr>
      <vt:lpstr>什么是精准扶贫？</vt:lpstr>
      <vt:lpstr>幻灯片 4</vt:lpstr>
      <vt:lpstr>六个精准</vt:lpstr>
      <vt:lpstr>为什么要精准扶贫？</vt:lpstr>
      <vt:lpstr>幻灯片 7</vt:lpstr>
      <vt:lpstr>态势分析</vt:lpstr>
      <vt:lpstr>S——strengths 优势</vt:lpstr>
      <vt:lpstr>W——weaknesses 劣势</vt:lpstr>
      <vt:lpstr>O——opportunities 机会</vt:lpstr>
      <vt:lpstr>T——threats 威胁</vt:lpstr>
      <vt:lpstr>如何推进精准扶贫？</vt:lpstr>
      <vt:lpstr>幻灯片 14</vt:lpstr>
      <vt:lpstr>精确识别——精准扶贫的前提</vt:lpstr>
      <vt:lpstr>精确帮扶——精准扶贫的关键</vt:lpstr>
      <vt:lpstr>精确管理——精准扶贫的保证</vt:lpstr>
      <vt:lpstr>用哲学关点分析精准扶贫 </vt:lpstr>
      <vt:lpstr>具体问题具体分析</vt:lpstr>
      <vt:lpstr>具体问题具体分析</vt:lpstr>
      <vt:lpstr>具体问题具体分析</vt:lpstr>
      <vt:lpstr>我们能为精准扶贫做什么？ </vt:lpstr>
      <vt:lpstr>发挥好大学生在精准扶贫中的作用</vt:lpstr>
      <vt:lpstr>幻灯片 24</vt:lpstr>
      <vt:lpstr>幻灯片 25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xbany</cp:lastModifiedBy>
  <cp:revision>55</cp:revision>
  <cp:lastPrinted>2018-03-27T16:00:00Z</cp:lastPrinted>
  <dcterms:created xsi:type="dcterms:W3CDTF">2018-03-27T16:00:00Z</dcterms:created>
  <dcterms:modified xsi:type="dcterms:W3CDTF">2019-03-08T10:06:32Z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2018-08-30T09:12:50.3751138Z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2052-10.1.0.7469</vt:lpwstr>
  </property>
</Properties>
</file>